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7F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a_colorful_high_resolution_promotional_collage_po_batch_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31089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3337560"/>
            <a:ext cx="7863840" cy="64008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800" b="1">
                <a:solidFill>
                  <a:srgbClr val="206A5D"/>
                </a:solidFill>
                <a:latin typeface="Calibri"/>
              </a:rPr>
              <a:t>Unit 8: Advanced Patterns and Multisyllabic Words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950208"/>
            <a:ext cx="8046720" cy="64008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444444"/>
                </a:solidFill>
                <a:latin typeface="Calibri"/>
              </a:rPr>
              <a:t>Weeks 29-32 | Flexible 90-minute lessons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4572000"/>
            <a:ext cx="6949440" cy="1463040"/>
          </a:xfrm>
          <a:prstGeom prst="rect">
            <a:avLst/>
          </a:prstGeom>
          <a:solidFill>
            <a:srgbClr val="EAF7F4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0">
                <a:solidFill>
                  <a:srgbClr val="2A2A2A"/>
                </a:solidFill>
                <a:latin typeface="Calibri"/>
              </a:rPr>
              <a:t>This ready-to-teach deck matches the Word curriculum and printable pack. Use it as a teaching guide, pacing tool, or visual warm-up during homeschool lessons.</a:t>
            </a:r>
          </a:p>
        </p:txBody>
      </p:sp>
      <p:pic>
        <p:nvPicPr>
          <p:cNvPr id="6" name="Picture 5" descr="poster_thum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920" y="3429000"/>
            <a:ext cx="3108960" cy="23774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206A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6400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Unit Snapshot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914400"/>
            <a:ext cx="5394960" cy="91440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206A5D"/>
                </a:solidFill>
                <a:latin typeface="Calibri"/>
              </a:rPr>
              <a:t>Focus skills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463040"/>
            <a:ext cx="5394960" cy="3474720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Main weekly themes: Soft c and soft g, y as a vowel and common endings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Patterns taught: c, g and more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Balanced routine: phonics, reading, writing, and hands-on practice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Built-in weekly check-ins and a unit test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17920" y="914400"/>
            <a:ext cx="5394960" cy="91440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206A5D"/>
                </a:solidFill>
                <a:latin typeface="Calibri"/>
              </a:rPr>
              <a:t>Teaching notes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17920" y="1463040"/>
            <a:ext cx="5394960" cy="3474720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Keep lessons flexible and upbeat.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Review old patterns before adding a new one.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Use printables, cards, or household objects for practice.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Add a short optional video only when it supports the target skill.</a:t>
            </a:r>
          </a:p>
        </p:txBody>
      </p:sp>
      <p:pic>
        <p:nvPicPr>
          <p:cNvPr id="8" name="Picture 7" descr="poster_thum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4983480"/>
            <a:ext cx="3840480" cy="15544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206A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1: Soft c and soft 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06A5D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c, g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city, cent, gem, giant, page, face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every, pretty, giant, gentle, center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The giant can smile.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06A5D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06A5D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206A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2: y as a vowel and common endings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06A5D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y, -ing, -ed, -s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happy, baby, going, jumped, runs, sunny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happy, carry, again, going, always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The baby is happy.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06A5D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06A5D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206A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3: Compound words and open or closed syllables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06A5D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sunset, basket, robot, music, picnic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sunset, notebook, robot, music, picnic, open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inside, outside, something, another, together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We had a picnic at sunset.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06A5D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06A5D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206A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4: Syllable division and review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06A5D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rabbit, napkin, tulip, sunset, music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rabbit, napkin, tulip, sunset, music, robin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different, another, remember, almost, before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The rabbit hid by the tulip.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06A5D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06A5D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206A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2296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Flexible 90-Minute Lesson Routine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005840"/>
            <a:ext cx="1828800" cy="658368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206A5D"/>
                </a:solidFill>
                <a:latin typeface="Calibri"/>
              </a:rPr>
              <a:t>Warm-Up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51760" y="1005840"/>
            <a:ext cx="1005840" cy="658368"/>
          </a:xfrm>
          <a:prstGeom prst="rect">
            <a:avLst/>
          </a:prstGeom>
          <a:solidFill>
            <a:srgbClr val="EAF7F4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206A5D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94760" y="1005840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review cards, oral blending, quick sound drill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1993392"/>
            <a:ext cx="1828800" cy="658368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206A5D"/>
                </a:solidFill>
                <a:latin typeface="Calibri"/>
              </a:rPr>
              <a:t>Phonics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51760" y="1993392"/>
            <a:ext cx="1005840" cy="658368"/>
          </a:xfrm>
          <a:prstGeom prst="rect">
            <a:avLst/>
          </a:prstGeom>
          <a:solidFill>
            <a:srgbClr val="EAF7F4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206A5D"/>
                </a:solidFill>
                <a:latin typeface="Calibri"/>
              </a:rPr>
              <a:t>25 min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94760" y="1993392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teach the new pattern and connect sound to print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2980944"/>
            <a:ext cx="1828800" cy="658368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206A5D"/>
                </a:solidFill>
                <a:latin typeface="Calibri"/>
              </a:rPr>
              <a:t>Practice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51760" y="2980944"/>
            <a:ext cx="1005840" cy="658368"/>
          </a:xfrm>
          <a:prstGeom prst="rect">
            <a:avLst/>
          </a:prstGeom>
          <a:solidFill>
            <a:srgbClr val="EAF7F4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206A5D"/>
                </a:solidFill>
                <a:latin typeface="Calibri"/>
              </a:rPr>
              <a:t>20 min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94760" y="2980944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word building, worksheet, or hands-on game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3968496"/>
            <a:ext cx="1828800" cy="658368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206A5D"/>
                </a:solidFill>
                <a:latin typeface="Calibri"/>
              </a:rPr>
              <a:t>Reading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51760" y="3968496"/>
            <a:ext cx="1005840" cy="658368"/>
          </a:xfrm>
          <a:prstGeom prst="rect">
            <a:avLst/>
          </a:prstGeom>
          <a:solidFill>
            <a:srgbClr val="EAF7F4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206A5D"/>
                </a:solidFill>
                <a:latin typeface="Calibri"/>
              </a:rPr>
              <a:t>20 min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94760" y="3968496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read words, phrases, and a simple sentence or short text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" y="4956048"/>
            <a:ext cx="1828800" cy="658368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206A5D"/>
                </a:solidFill>
                <a:latin typeface="Calibri"/>
              </a:rPr>
              <a:t>Writing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51760" y="4956048"/>
            <a:ext cx="1005840" cy="658368"/>
          </a:xfrm>
          <a:prstGeom prst="rect">
            <a:avLst/>
          </a:prstGeom>
          <a:solidFill>
            <a:srgbClr val="EAF7F4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206A5D"/>
                </a:solidFill>
                <a:latin typeface="Calibri"/>
              </a:rPr>
              <a:t>15 min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94760" y="4956048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trace, spell, and write words or a sentence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206A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Assessment and Progress Tracking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5303520" cy="54864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206A5D"/>
                </a:solidFill>
                <a:latin typeface="Calibri"/>
              </a:rPr>
              <a:t>Weekly check-in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417320"/>
            <a:ext cx="5303520" cy="2926080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say the sounds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blend the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read a sentence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write a word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explain what felt easy or hard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26480" y="914400"/>
            <a:ext cx="5394960" cy="54864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206A5D"/>
                </a:solidFill>
                <a:latin typeface="Calibri"/>
              </a:rPr>
              <a:t>Unit test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26480" y="1417320"/>
            <a:ext cx="5394960" cy="2926080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Read 10 unit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Read 5 phrases or 3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Spell 5 words from dictation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Write 1 sentence with a sight word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45920" y="4663440"/>
            <a:ext cx="8869680" cy="914400"/>
          </a:xfrm>
          <a:prstGeom prst="rect">
            <a:avLst/>
          </a:prstGeom>
          <a:solidFill>
            <a:srgbClr val="EAF7F4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800" b="0">
                <a:solidFill>
                  <a:srgbClr val="206A5D"/>
                </a:solidFill>
                <a:latin typeface="Calibri"/>
              </a:rPr>
              <a:t>Celebrate effort, not just accuracy. Use the tracker in the printable pack to note growth across all 4 weeks.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206A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Printable Pack Highlights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14400"/>
            <a:ext cx="2011680" cy="50292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06A5D"/>
                </a:solidFill>
                <a:latin typeface="Calibri"/>
              </a:rPr>
              <a:t>Trace and Write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44475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pattern tracing and handwriting practice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240280"/>
            <a:ext cx="2011680" cy="50292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06A5D"/>
                </a:solidFill>
                <a:latin typeface="Calibri"/>
              </a:rPr>
              <a:t>Read and Write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77063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word bank and sentence lines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566160"/>
            <a:ext cx="2011680" cy="50292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06A5D"/>
                </a:solidFill>
                <a:latin typeface="Calibri"/>
              </a:rPr>
              <a:t>Sentence Builder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409651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cut-apart cards or point-and-build work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0" y="914400"/>
            <a:ext cx="2011680" cy="50292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06A5D"/>
                </a:solidFill>
                <a:latin typeface="Calibri"/>
              </a:rPr>
              <a:t>Flashcards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44475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ready to cut and reuse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240280"/>
            <a:ext cx="2011680" cy="502920"/>
          </a:xfrm>
          <a:prstGeom prst="rect">
            <a:avLst/>
          </a:prstGeom>
          <a:solidFill>
            <a:srgbClr val="9CD2C8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06A5D"/>
                </a:solidFill>
                <a:latin typeface="Calibri"/>
              </a:rPr>
              <a:t>Game Board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277063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9CD2C8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simple board game for Friday practice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