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7F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a_colorful_high_resolution_promotional_collage_po_batch_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310896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7200" y="3337560"/>
            <a:ext cx="7863840" cy="64008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800" b="1">
                <a:solidFill>
                  <a:srgbClr val="6A3FB0"/>
                </a:solidFill>
                <a:latin typeface="Calibri"/>
              </a:rPr>
              <a:t>Unit 3: Digraphs and Blends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3950208"/>
            <a:ext cx="8046720" cy="64008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444444"/>
                </a:solidFill>
                <a:latin typeface="Calibri"/>
              </a:rPr>
              <a:t>Weeks 9-12 | Flexible 90-minute lessons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4572000"/>
            <a:ext cx="6949440" cy="1463040"/>
          </a:xfrm>
          <a:prstGeom prst="rect">
            <a:avLst/>
          </a:prstGeom>
          <a:solidFill>
            <a:srgbClr val="F3ECFF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0">
                <a:solidFill>
                  <a:srgbClr val="2A2A2A"/>
                </a:solidFill>
                <a:latin typeface="Calibri"/>
              </a:rPr>
              <a:t>This ready-to-teach deck matches the Word curriculum and printable pack. Use it as a teaching guide, pacing tool, or visual warm-up during homeschool lessons.</a:t>
            </a:r>
          </a:p>
        </p:txBody>
      </p:sp>
      <p:pic>
        <p:nvPicPr>
          <p:cNvPr id="6" name="Picture 5" descr="poster_thum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3920" y="3429000"/>
            <a:ext cx="3108960" cy="23774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6A3FB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6400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Unit Snapshot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914400"/>
            <a:ext cx="5394960" cy="914400"/>
          </a:xfrm>
          <a:prstGeom prst="rect">
            <a:avLst/>
          </a:prstGeom>
          <a:solidFill>
            <a:srgbClr val="C2A4F3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6A3FB0"/>
                </a:solidFill>
                <a:latin typeface="Calibri"/>
              </a:rPr>
              <a:t>Focus skills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1463040"/>
            <a:ext cx="5394960" cy="3474720"/>
          </a:xfrm>
          <a:prstGeom prst="rect">
            <a:avLst/>
          </a:prstGeom>
          <a:solidFill>
            <a:srgbClr val="FFFFFF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Main weekly themes: Beginning Digraphs sh ch th, More Digraphs wh ck ng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Patterns taught: sh, ch, th and more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Balanced routine: phonics, reading, writing, and hands-on practice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Built-in weekly check-ins and a unit test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17920" y="914400"/>
            <a:ext cx="5394960" cy="914400"/>
          </a:xfrm>
          <a:prstGeom prst="rect">
            <a:avLst/>
          </a:prstGeom>
          <a:solidFill>
            <a:srgbClr val="C2A4F3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6A3FB0"/>
                </a:solidFill>
                <a:latin typeface="Calibri"/>
              </a:rPr>
              <a:t>Teaching notes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17920" y="1463040"/>
            <a:ext cx="5394960" cy="3474720"/>
          </a:xfrm>
          <a:prstGeom prst="rect">
            <a:avLst/>
          </a:prstGeom>
          <a:solidFill>
            <a:srgbClr val="FFFFFF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Keep lessons flexible and upbeat.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Review old patterns before adding a new one.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Use printables, cards, or household objects for practice.</a:t>
            </a:r>
          </a:p>
          <a:p>
            <a:pPr>
              <a:spcAft>
                <a:spcPts val="0"/>
              </a:spcAft>
              <a:defRPr sz="1800">
                <a:solidFill>
                  <a:srgbClr val="1F1F1F"/>
                </a:solidFill>
                <a:latin typeface="Calibri"/>
              </a:defRPr>
            </a:pPr>
            <a:r>
              <a:t>Add a short optional video only when it supports the target skill.</a:t>
            </a:r>
          </a:p>
        </p:txBody>
      </p:sp>
      <p:pic>
        <p:nvPicPr>
          <p:cNvPr id="8" name="Picture 7" descr="poster_thum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4983480"/>
            <a:ext cx="3840480" cy="15544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6A3FB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686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Week 1: Beginning Digraphs sh ch th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760" y="914400"/>
            <a:ext cx="2834640" cy="548640"/>
          </a:xfrm>
          <a:prstGeom prst="rect">
            <a:avLst/>
          </a:prstGeom>
          <a:solidFill>
            <a:srgbClr val="C2A4F3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6A3FB0"/>
                </a:solidFill>
                <a:latin typeface="Calibri"/>
              </a:rPr>
              <a:t>Pattern and words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417320"/>
            <a:ext cx="28346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Pattern(s): sh, ch, th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Word list: ship, shop, chin, chat, thin, that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Sight words: this, that, with, they, then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Model sentence: This ship is big.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4720" y="914400"/>
            <a:ext cx="3840480" cy="548640"/>
          </a:xfrm>
          <a:prstGeom prst="rect">
            <a:avLst/>
          </a:prstGeom>
          <a:solidFill>
            <a:srgbClr val="C2A4F3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6A3FB0"/>
                </a:solidFill>
                <a:latin typeface="Calibri"/>
              </a:rPr>
              <a:t>Daily lesson flow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4720" y="1417320"/>
            <a:ext cx="384048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1 - Introduce the pattern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2 - Blend and build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3 - Read phrases and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4 - Write and dictate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5 - Review, assess, and play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43800" y="914400"/>
            <a:ext cx="4206240" cy="548640"/>
          </a:xfrm>
          <a:prstGeom prst="rect">
            <a:avLst/>
          </a:prstGeom>
          <a:solidFill>
            <a:srgbClr val="C2A4F3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6A3FB0"/>
                </a:solidFill>
                <a:latin typeface="Calibri"/>
              </a:rPr>
              <a:t>Fun practice ideas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43800" y="1417320"/>
            <a:ext cx="42062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Sound hunt around the house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Roll and read with word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Sentence scramble with cut-apart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Quick check-in and confidence celebration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6A3FB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686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Week 2: More Digraphs wh ck 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760" y="914400"/>
            <a:ext cx="2834640" cy="548640"/>
          </a:xfrm>
          <a:prstGeom prst="rect">
            <a:avLst/>
          </a:prstGeom>
          <a:solidFill>
            <a:srgbClr val="C2A4F3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6A3FB0"/>
                </a:solidFill>
                <a:latin typeface="Calibri"/>
              </a:rPr>
              <a:t>Pattern and words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417320"/>
            <a:ext cx="28346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Pattern(s): wh, ck, ng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Word list: whip, when, duck, sock, ring, song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Sight words: when, what, have, from, were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Model sentence: The duck sang a song.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4720" y="914400"/>
            <a:ext cx="3840480" cy="548640"/>
          </a:xfrm>
          <a:prstGeom prst="rect">
            <a:avLst/>
          </a:prstGeom>
          <a:solidFill>
            <a:srgbClr val="C2A4F3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6A3FB0"/>
                </a:solidFill>
                <a:latin typeface="Calibri"/>
              </a:rPr>
              <a:t>Daily lesson flow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4720" y="1417320"/>
            <a:ext cx="384048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1 - Introduce the pattern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2 - Blend and build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3 - Read phrases and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4 - Write and dictate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5 - Review, assess, and play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43800" y="914400"/>
            <a:ext cx="4206240" cy="548640"/>
          </a:xfrm>
          <a:prstGeom prst="rect">
            <a:avLst/>
          </a:prstGeom>
          <a:solidFill>
            <a:srgbClr val="C2A4F3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6A3FB0"/>
                </a:solidFill>
                <a:latin typeface="Calibri"/>
              </a:rPr>
              <a:t>Fun practice ideas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43800" y="1417320"/>
            <a:ext cx="42062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Sound hunt around the house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Roll and read with word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Sentence scramble with cut-apart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Quick check-in and confidence celebration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6A3FB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686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Week 3: L-Blends and R-Blends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760" y="914400"/>
            <a:ext cx="2834640" cy="548640"/>
          </a:xfrm>
          <a:prstGeom prst="rect">
            <a:avLst/>
          </a:prstGeom>
          <a:solidFill>
            <a:srgbClr val="C2A4F3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6A3FB0"/>
                </a:solidFill>
                <a:latin typeface="Calibri"/>
              </a:rPr>
              <a:t>Pattern and words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417320"/>
            <a:ext cx="28346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Pattern(s): bl, cl, fl, gr, tr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Word list: flag, clap, glad, trip, drum, frog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Sight words: play, come, brown, green, small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Model sentence: The frog can clap.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4720" y="914400"/>
            <a:ext cx="3840480" cy="548640"/>
          </a:xfrm>
          <a:prstGeom prst="rect">
            <a:avLst/>
          </a:prstGeom>
          <a:solidFill>
            <a:srgbClr val="C2A4F3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6A3FB0"/>
                </a:solidFill>
                <a:latin typeface="Calibri"/>
              </a:rPr>
              <a:t>Daily lesson flow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4720" y="1417320"/>
            <a:ext cx="384048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1 - Introduce the pattern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2 - Blend and build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3 - Read phrases and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4 - Write and dictate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5 - Review, assess, and play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43800" y="914400"/>
            <a:ext cx="4206240" cy="548640"/>
          </a:xfrm>
          <a:prstGeom prst="rect">
            <a:avLst/>
          </a:prstGeom>
          <a:solidFill>
            <a:srgbClr val="C2A4F3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6A3FB0"/>
                </a:solidFill>
                <a:latin typeface="Calibri"/>
              </a:rPr>
              <a:t>Fun practice ideas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43800" y="1417320"/>
            <a:ext cx="42062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Sound hunt around the house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Roll and read with word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Sentence scramble with cut-apart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Quick check-in and confidence celebration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6A3FB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6868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Week 4: S-Blends and Mixed Review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760" y="914400"/>
            <a:ext cx="2834640" cy="548640"/>
          </a:xfrm>
          <a:prstGeom prst="rect">
            <a:avLst/>
          </a:prstGeom>
          <a:solidFill>
            <a:srgbClr val="C2A4F3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6A3FB0"/>
                </a:solidFill>
                <a:latin typeface="Calibri"/>
              </a:rPr>
              <a:t>Pattern and words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417320"/>
            <a:ext cx="28346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Pattern(s): st, sp, sn, sk, sl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Word list: stop, spin, snap, skin, sled, swim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Sight words: there, some, make, find, good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Model sentence: Some kids can swim.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4720" y="914400"/>
            <a:ext cx="3840480" cy="548640"/>
          </a:xfrm>
          <a:prstGeom prst="rect">
            <a:avLst/>
          </a:prstGeom>
          <a:solidFill>
            <a:srgbClr val="C2A4F3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6A3FB0"/>
                </a:solidFill>
                <a:latin typeface="Calibri"/>
              </a:rPr>
              <a:t>Daily lesson flow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4720" y="1417320"/>
            <a:ext cx="384048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1 - Introduce the pattern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2 - Blend and build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3 - Read phrases and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4 - Write and dictate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Day 5 - Review, assess, and play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43800" y="914400"/>
            <a:ext cx="4206240" cy="548640"/>
          </a:xfrm>
          <a:prstGeom prst="rect">
            <a:avLst/>
          </a:prstGeom>
          <a:solidFill>
            <a:srgbClr val="C2A4F3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6A3FB0"/>
                </a:solidFill>
                <a:latin typeface="Calibri"/>
              </a:rPr>
              <a:t>Fun practice ideas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43800" y="1417320"/>
            <a:ext cx="4206240" cy="4206240"/>
          </a:xfrm>
          <a:prstGeom prst="rect">
            <a:avLst/>
          </a:prstGeom>
          <a:solidFill>
            <a:srgbClr val="FFFFFF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Sound hunt around the house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Roll and read with word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Sentence scramble with cut-apart cards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Quick check-in and confidence celebration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6A3FB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82296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Flexible 90-Minute Lesson Routine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1005840"/>
            <a:ext cx="1828800" cy="658368"/>
          </a:xfrm>
          <a:prstGeom prst="rect">
            <a:avLst/>
          </a:prstGeom>
          <a:solidFill>
            <a:srgbClr val="C2A4F3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6A3FB0"/>
                </a:solidFill>
                <a:latin typeface="Calibri"/>
              </a:rPr>
              <a:t>Warm-Up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51760" y="1005840"/>
            <a:ext cx="1005840" cy="658368"/>
          </a:xfrm>
          <a:prstGeom prst="rect">
            <a:avLst/>
          </a:prstGeom>
          <a:solidFill>
            <a:srgbClr val="F3ECFF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6A3FB0"/>
                </a:solidFill>
                <a:latin typeface="Calibri"/>
              </a:rPr>
              <a:t>10 min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94760" y="1005840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review cards, oral blending, quick sound drill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" y="1993392"/>
            <a:ext cx="1828800" cy="658368"/>
          </a:xfrm>
          <a:prstGeom prst="rect">
            <a:avLst/>
          </a:prstGeom>
          <a:solidFill>
            <a:srgbClr val="C2A4F3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6A3FB0"/>
                </a:solidFill>
                <a:latin typeface="Calibri"/>
              </a:rPr>
              <a:t>Phonics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51760" y="1993392"/>
            <a:ext cx="1005840" cy="658368"/>
          </a:xfrm>
          <a:prstGeom prst="rect">
            <a:avLst/>
          </a:prstGeom>
          <a:solidFill>
            <a:srgbClr val="F3ECFF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6A3FB0"/>
                </a:solidFill>
                <a:latin typeface="Calibri"/>
              </a:rPr>
              <a:t>25 min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94760" y="1993392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teach the new pattern and connect sound to print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0080" y="2980944"/>
            <a:ext cx="1828800" cy="658368"/>
          </a:xfrm>
          <a:prstGeom prst="rect">
            <a:avLst/>
          </a:prstGeom>
          <a:solidFill>
            <a:srgbClr val="C2A4F3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6A3FB0"/>
                </a:solidFill>
                <a:latin typeface="Calibri"/>
              </a:rPr>
              <a:t>Practice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51760" y="2980944"/>
            <a:ext cx="1005840" cy="658368"/>
          </a:xfrm>
          <a:prstGeom prst="rect">
            <a:avLst/>
          </a:prstGeom>
          <a:solidFill>
            <a:srgbClr val="F3ECFF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6A3FB0"/>
                </a:solidFill>
                <a:latin typeface="Calibri"/>
              </a:rPr>
              <a:t>20 min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794760" y="2980944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word building, worksheet, or hands-on game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0080" y="3968496"/>
            <a:ext cx="1828800" cy="658368"/>
          </a:xfrm>
          <a:prstGeom prst="rect">
            <a:avLst/>
          </a:prstGeom>
          <a:solidFill>
            <a:srgbClr val="C2A4F3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6A3FB0"/>
                </a:solidFill>
                <a:latin typeface="Calibri"/>
              </a:rPr>
              <a:t>Reading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51760" y="3968496"/>
            <a:ext cx="1005840" cy="658368"/>
          </a:xfrm>
          <a:prstGeom prst="rect">
            <a:avLst/>
          </a:prstGeom>
          <a:solidFill>
            <a:srgbClr val="F3ECFF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6A3FB0"/>
                </a:solidFill>
                <a:latin typeface="Calibri"/>
              </a:rPr>
              <a:t>20 min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794760" y="3968496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read words, phrases, and a simple sentence or short text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0080" y="4956048"/>
            <a:ext cx="1828800" cy="658368"/>
          </a:xfrm>
          <a:prstGeom prst="rect">
            <a:avLst/>
          </a:prstGeom>
          <a:solidFill>
            <a:srgbClr val="C2A4F3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6A3FB0"/>
                </a:solidFill>
                <a:latin typeface="Calibri"/>
              </a:rPr>
              <a:t>Writing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651760" y="4956048"/>
            <a:ext cx="1005840" cy="658368"/>
          </a:xfrm>
          <a:prstGeom prst="rect">
            <a:avLst/>
          </a:prstGeom>
          <a:solidFill>
            <a:srgbClr val="F3ECFF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600" b="1">
                <a:solidFill>
                  <a:srgbClr val="6A3FB0"/>
                </a:solidFill>
                <a:latin typeface="Calibri"/>
              </a:rPr>
              <a:t>15 min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794760" y="4956048"/>
            <a:ext cx="7498079" cy="658368"/>
          </a:xfrm>
          <a:prstGeom prst="rect">
            <a:avLst/>
          </a:prstGeom>
          <a:solidFill>
            <a:srgbClr val="FFFFFF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trace, spell, and write words or a sentence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6A3FB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77724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Assessment and Progress Tracking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914400"/>
            <a:ext cx="5303520" cy="548640"/>
          </a:xfrm>
          <a:prstGeom prst="rect">
            <a:avLst/>
          </a:prstGeom>
          <a:solidFill>
            <a:srgbClr val="C2A4F3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6A3FB0"/>
                </a:solidFill>
                <a:latin typeface="Calibri"/>
              </a:rPr>
              <a:t>Weekly check-in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417320"/>
            <a:ext cx="5303520" cy="2926080"/>
          </a:xfrm>
          <a:prstGeom prst="rect">
            <a:avLst/>
          </a:prstGeom>
          <a:solidFill>
            <a:srgbClr val="FFFFFF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say the sounds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blend the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read a sentence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write a word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Can explain what felt easy or hard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26480" y="914400"/>
            <a:ext cx="5394960" cy="548640"/>
          </a:xfrm>
          <a:prstGeom prst="rect">
            <a:avLst/>
          </a:prstGeom>
          <a:solidFill>
            <a:srgbClr val="C2A4F3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000" b="1">
                <a:solidFill>
                  <a:srgbClr val="6A3FB0"/>
                </a:solidFill>
                <a:latin typeface="Calibri"/>
              </a:rPr>
              <a:t>Unit test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26480" y="1417320"/>
            <a:ext cx="5394960" cy="2926080"/>
          </a:xfrm>
          <a:prstGeom prst="rect">
            <a:avLst/>
          </a:prstGeom>
          <a:solidFill>
            <a:srgbClr val="FFFFFF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Read 10 unit words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Read 5 phrases or 3 sentences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Spell 5 words from dictation</a:t>
            </a:r>
          </a:p>
          <a:p>
            <a:pPr>
              <a:spcAft>
                <a:spcPts val="0"/>
              </a:spcAft>
              <a:defRPr sz="1600">
                <a:solidFill>
                  <a:srgbClr val="1F1F1F"/>
                </a:solidFill>
                <a:latin typeface="Calibri"/>
              </a:defRPr>
            </a:pPr>
            <a:r>
              <a:t>Write 1 sentence with a sight word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45920" y="4663440"/>
            <a:ext cx="8869680" cy="914400"/>
          </a:xfrm>
          <a:prstGeom prst="rect">
            <a:avLst/>
          </a:prstGeom>
          <a:solidFill>
            <a:srgbClr val="F3ECFF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ctr"/>
            <a:r>
              <a:rPr sz="1800" b="0">
                <a:solidFill>
                  <a:srgbClr val="6A3FB0"/>
                </a:solidFill>
                <a:latin typeface="Calibri"/>
              </a:rPr>
              <a:t>Celebrate effort, not just accuracy. Use the tracker in the printable pack to note growth across all 4 weeks.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0"/>
          </a:xfrm>
          <a:prstGeom prst="rect">
            <a:avLst/>
          </a:prstGeom>
          <a:solidFill>
            <a:srgbClr val="6A3FB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73152"/>
            <a:ext cx="7772400" cy="457200"/>
          </a:xfrm>
          <a:prstGeom prst="rect">
            <a:avLst/>
          </a:prstGeom>
          <a:noFill/>
          <a:ln>
            <a:noFill/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Printable Pack Highlights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914400"/>
            <a:ext cx="2011680" cy="502920"/>
          </a:xfrm>
          <a:prstGeom prst="rect">
            <a:avLst/>
          </a:prstGeom>
          <a:solidFill>
            <a:srgbClr val="C2A4F3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6A3FB0"/>
                </a:solidFill>
                <a:latin typeface="Calibri"/>
              </a:rPr>
              <a:t>Trace and Write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44475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pattern tracing and handwriting practice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240280"/>
            <a:ext cx="2011680" cy="502920"/>
          </a:xfrm>
          <a:prstGeom prst="rect">
            <a:avLst/>
          </a:prstGeom>
          <a:solidFill>
            <a:srgbClr val="C2A4F3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6A3FB0"/>
                </a:solidFill>
                <a:latin typeface="Calibri"/>
              </a:rPr>
              <a:t>Read and Write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77063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word bank and sentence lines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3566160"/>
            <a:ext cx="2011680" cy="502920"/>
          </a:xfrm>
          <a:prstGeom prst="rect">
            <a:avLst/>
          </a:prstGeom>
          <a:solidFill>
            <a:srgbClr val="C2A4F3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6A3FB0"/>
                </a:solidFill>
                <a:latin typeface="Calibri"/>
              </a:rPr>
              <a:t>Sentence Builder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409651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cut-apart cards or point-and-build work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17920" y="914400"/>
            <a:ext cx="2011680" cy="502920"/>
          </a:xfrm>
          <a:prstGeom prst="rect">
            <a:avLst/>
          </a:prstGeom>
          <a:solidFill>
            <a:srgbClr val="C2A4F3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6A3FB0"/>
                </a:solidFill>
                <a:latin typeface="Calibri"/>
              </a:rPr>
              <a:t>Flashcards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17920" y="144475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ready to cut and reuse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17920" y="2240280"/>
            <a:ext cx="2011680" cy="502920"/>
          </a:xfrm>
          <a:prstGeom prst="rect">
            <a:avLst/>
          </a:prstGeom>
          <a:solidFill>
            <a:srgbClr val="C2A4F3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800" b="1">
                <a:solidFill>
                  <a:srgbClr val="6A3FB0"/>
                </a:solidFill>
                <a:latin typeface="Calibri"/>
              </a:rPr>
              <a:t>Game Board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17920" y="2770632"/>
            <a:ext cx="4389120" cy="658368"/>
          </a:xfrm>
          <a:prstGeom prst="rect">
            <a:avLst/>
          </a:prstGeom>
          <a:solidFill>
            <a:srgbClr val="FFFFFF"/>
          </a:solidFill>
          <a:ln>
            <a:solidFill>
              <a:srgbClr val="C2A4F3"/>
            </a:solidFill>
          </a:ln>
        </p:spPr>
        <p:txBody>
          <a:bodyPr wrap="square" lIns="54864" rIns="54864" tIns="54864" bIns="54864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Calibri"/>
              </a:rPr>
              <a:t>simple board game for Friday practice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