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a_colorful_high_resolution_promotional_collage_po_batch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3108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337560"/>
            <a:ext cx="786384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800" b="1">
                <a:solidFill>
                  <a:srgbClr val="1F4E78"/>
                </a:solidFill>
                <a:latin typeface="Calibri"/>
              </a:rPr>
              <a:t>Unit 1: Letter Sounds and Blending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950208"/>
            <a:ext cx="804672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444444"/>
                </a:solidFill>
                <a:latin typeface="Calibri"/>
              </a:rPr>
              <a:t>Weeks 1-4 | Flexible 90-minute lessons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6949440" cy="1463040"/>
          </a:xfrm>
          <a:prstGeom prst="rect">
            <a:avLst/>
          </a:prstGeom>
          <a:solidFill>
            <a:srgbClr val="EAF7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0">
                <a:solidFill>
                  <a:srgbClr val="2A2A2A"/>
                </a:solidFill>
                <a:latin typeface="Calibri"/>
              </a:rPr>
              <a:t>This ready-to-teach deck matches the Word curriculum and printable pack. Use it as a teaching guide, pacing tool, or visual warm-up during homeschool lessons.</a:t>
            </a:r>
          </a:p>
        </p:txBody>
      </p:sp>
      <p:pic>
        <p:nvPicPr>
          <p:cNvPr id="6" name="Picture 5" descr="poster_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3429000"/>
            <a:ext cx="310896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6400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Unit Snapshot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5394960" cy="91440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F4E78"/>
                </a:solidFill>
                <a:latin typeface="Calibri"/>
              </a:rPr>
              <a:t>Focus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Main weekly themes: Alphabet Review A-M, Alphabet Review N-Z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Patterns taught: a, b, c and more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Balanced routine: phonics, reading, writing, and hands-on practice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Built-in weekly check-ins and a unit 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0" y="914400"/>
            <a:ext cx="5394960" cy="91440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F4E78"/>
                </a:solidFill>
                <a:latin typeface="Calibri"/>
              </a:rPr>
              <a:t>Teaching notes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792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Keep lessons flexible and upbeat.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Review old patterns before adding a new one.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Use printables, cards, or household objects for practice.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Add a short optional video only when it supports the target skill.</a:t>
            </a:r>
          </a:p>
        </p:txBody>
      </p:sp>
      <p:pic>
        <p:nvPicPr>
          <p:cNvPr id="8" name="Picture 7" descr="poster_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4983480"/>
            <a:ext cx="384048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1: Alphabet Review A-M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a, b, c, d, 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am, Sam, map, bag, jam, mat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I, a, am, my, see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I see a map.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2: Alphabet Review N-Z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n, o, p, q, 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sun, top, van, web, zip, run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the, to, we, go, is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We go to the van.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3: Oral Blending and CVC Building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m-a-p, s-u-n, c-a-t, p-i-g, h-o-t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cat, pig, hot, sun, mat, sip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like, can, me, you, look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I can look.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4: Reading and Writing Simple CVC Sentences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short a, short i, short o, short u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cat, sit, hop, sun, pin, log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the, is, a, can, see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cat is on a log.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Flexible 90-Minute Lesson Routine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005840"/>
            <a:ext cx="1828800" cy="658368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F4E78"/>
                </a:solidFill>
                <a:latin typeface="Calibri"/>
              </a:rPr>
              <a:t>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1760" y="1005840"/>
            <a:ext cx="1005840" cy="658368"/>
          </a:xfrm>
          <a:prstGeom prst="rect">
            <a:avLst/>
          </a:prstGeom>
          <a:solidFill>
            <a:srgbClr val="EAF7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1F4E78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4760" y="1005840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review cards, oral blending, quick sound drill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993392"/>
            <a:ext cx="1828800" cy="658368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F4E78"/>
                </a:solidFill>
                <a:latin typeface="Calibri"/>
              </a:rPr>
              <a:t>Phonics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1760" y="1993392"/>
            <a:ext cx="1005840" cy="658368"/>
          </a:xfrm>
          <a:prstGeom prst="rect">
            <a:avLst/>
          </a:prstGeom>
          <a:solidFill>
            <a:srgbClr val="EAF7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1F4E78"/>
                </a:solidFill>
                <a:latin typeface="Calibri"/>
              </a:rPr>
              <a:t>25 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94760" y="1993392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teach the new pattern and connect sound to print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980944"/>
            <a:ext cx="1828800" cy="658368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F4E78"/>
                </a:solidFill>
                <a:latin typeface="Calibri"/>
              </a:rPr>
              <a:t>Practice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1760" y="2980944"/>
            <a:ext cx="1005840" cy="658368"/>
          </a:xfrm>
          <a:prstGeom prst="rect">
            <a:avLst/>
          </a:prstGeom>
          <a:solidFill>
            <a:srgbClr val="EAF7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1F4E78"/>
                </a:solidFill>
                <a:latin typeface="Calibri"/>
              </a:rPr>
              <a:t>20 min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4760" y="2980944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building, worksheet, or hands-on game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968496"/>
            <a:ext cx="1828800" cy="658368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F4E78"/>
                </a:solidFill>
                <a:latin typeface="Calibri"/>
              </a:rPr>
              <a:t>Reading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3968496"/>
            <a:ext cx="1005840" cy="658368"/>
          </a:xfrm>
          <a:prstGeom prst="rect">
            <a:avLst/>
          </a:prstGeom>
          <a:solidFill>
            <a:srgbClr val="EAF7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1F4E78"/>
                </a:solidFill>
                <a:latin typeface="Calibri"/>
              </a:rPr>
              <a:t>20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94760" y="3968496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 words, phrases, and a simple sentence or short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4956048"/>
            <a:ext cx="1828800" cy="658368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F4E78"/>
                </a:solidFill>
                <a:latin typeface="Calibri"/>
              </a:rPr>
              <a:t>Writing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51760" y="4956048"/>
            <a:ext cx="1005840" cy="658368"/>
          </a:xfrm>
          <a:prstGeom prst="rect">
            <a:avLst/>
          </a:prstGeom>
          <a:solidFill>
            <a:srgbClr val="EAF7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1F4E78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4760" y="4956048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trace, spell, and write words or a sentence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Assessment and Progress Tracking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530352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F4E78"/>
                </a:solidFill>
                <a:latin typeface="Calibri"/>
              </a:rPr>
              <a:t>Weekly check-in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530352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say the sounds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blend the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read a sentence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write a word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explain what felt easy or hard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6480" y="914400"/>
            <a:ext cx="5394960" cy="54864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F4E78"/>
                </a:solidFill>
                <a:latin typeface="Calibri"/>
              </a:rPr>
              <a:t>Unit test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6480" y="1417320"/>
            <a:ext cx="539496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10 unit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5 phrases or 3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Spell 5 words from dictation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Write 1 sentence with a sight word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920" y="4663440"/>
            <a:ext cx="8869680" cy="914400"/>
          </a:xfrm>
          <a:prstGeom prst="rect">
            <a:avLst/>
          </a:prstGeom>
          <a:solidFill>
            <a:srgbClr val="EAF7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800" b="0">
                <a:solidFill>
                  <a:srgbClr val="1F4E78"/>
                </a:solidFill>
                <a:latin typeface="Calibri"/>
              </a:rPr>
              <a:t>Celebrate effort, not just accuracy. Use the tracker in the printable pack to note growth across all 4 weeks.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Printable Pack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14400"/>
            <a:ext cx="2011680" cy="50292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Trace and Write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pattern tracing and handwriting practice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40280"/>
            <a:ext cx="2011680" cy="50292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Read and Write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bank and sentence lines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566160"/>
            <a:ext cx="2011680" cy="50292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Sentence Builder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09651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cut-apart cards or point-and-build work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0" y="914400"/>
            <a:ext cx="2011680" cy="50292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Flashcards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ready to cut and reuse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240280"/>
            <a:ext cx="2011680" cy="502920"/>
          </a:xfrm>
          <a:prstGeom prst="rect">
            <a:avLst/>
          </a:prstGeom>
          <a:solidFill>
            <a:srgbClr val="F6D36B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F4E78"/>
                </a:solidFill>
                <a:latin typeface="Calibri"/>
              </a:rPr>
              <a:t>Game Board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D36B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simple board game for Friday 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