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Relationship Id="rId3" Type="http://schemas.openxmlformats.org/officeDocument/2006/relationships/image" Target="../media/image2.png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png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AF7F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" name="Picture 1" descr="a_colorful_high_resolution_promotional_collage_po_batch_7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695" cy="310896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57200" y="3337560"/>
            <a:ext cx="7863840" cy="640080"/>
          </a:xfrm>
          <a:prstGeom prst="rect">
            <a:avLst/>
          </a:prstGeom>
          <a:noFill/>
          <a:ln>
            <a:noFill/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2800" b="1">
                <a:solidFill>
                  <a:srgbClr val="C96A00"/>
                </a:solidFill>
                <a:latin typeface="Calibri"/>
              </a:rPr>
              <a:t>Unit 4: Long Vowels and Silent 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57200" y="3950208"/>
            <a:ext cx="8046720" cy="640080"/>
          </a:xfrm>
          <a:prstGeom prst="rect">
            <a:avLst/>
          </a:prstGeom>
          <a:noFill/>
          <a:ln>
            <a:noFill/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1600" b="0">
                <a:solidFill>
                  <a:srgbClr val="444444"/>
                </a:solidFill>
                <a:latin typeface="Calibri"/>
              </a:rPr>
              <a:t>Weeks 13-16 | Flexible 90-minute lessons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57200" y="4572000"/>
            <a:ext cx="6949440" cy="1463040"/>
          </a:xfrm>
          <a:prstGeom prst="rect">
            <a:avLst/>
          </a:prstGeom>
          <a:solidFill>
            <a:srgbClr val="FFF2E0"/>
          </a:solidFill>
          <a:ln>
            <a:solidFill>
              <a:srgbClr val="FFBB66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1800" b="0">
                <a:solidFill>
                  <a:srgbClr val="2A2A2A"/>
                </a:solidFill>
                <a:latin typeface="Calibri"/>
              </a:rPr>
              <a:t>This ready-to-teach deck matches the Word curriculum and printable pack. Use it as a teaching guide, pacing tool, or visual warm-up during homeschool lessons.</a:t>
            </a:r>
          </a:p>
        </p:txBody>
      </p:sp>
      <p:pic>
        <p:nvPicPr>
          <p:cNvPr id="6" name="Picture 5" descr="poster_thumb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03920" y="3429000"/>
            <a:ext cx="3108960" cy="237744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DF8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731520"/>
          </a:xfrm>
          <a:prstGeom prst="rect">
            <a:avLst/>
          </a:prstGeom>
          <a:solidFill>
            <a:srgbClr val="C96A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365760" y="73152"/>
            <a:ext cx="6400800" cy="457200"/>
          </a:xfrm>
          <a:prstGeom prst="rect">
            <a:avLst/>
          </a:prstGeom>
          <a:noFill/>
          <a:ln>
            <a:noFill/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2400" b="1">
                <a:solidFill>
                  <a:srgbClr val="FFFFFF"/>
                </a:solidFill>
                <a:latin typeface="Calibri"/>
              </a:rPr>
              <a:t>Unit Snapshot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57200" y="914400"/>
            <a:ext cx="5394960" cy="914400"/>
          </a:xfrm>
          <a:prstGeom prst="rect">
            <a:avLst/>
          </a:prstGeom>
          <a:solidFill>
            <a:srgbClr val="FFBB66"/>
          </a:solidFill>
          <a:ln>
            <a:solidFill>
              <a:srgbClr val="FFBB66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2000" b="1">
                <a:solidFill>
                  <a:srgbClr val="C96A00"/>
                </a:solidFill>
                <a:latin typeface="Calibri"/>
              </a:rPr>
              <a:t>Focus skills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57200" y="1463040"/>
            <a:ext cx="5394960" cy="3474720"/>
          </a:xfrm>
          <a:prstGeom prst="rect">
            <a:avLst/>
          </a:prstGeom>
          <a:solidFill>
            <a:srgbClr val="FFFFFF"/>
          </a:solidFill>
          <a:ln>
            <a:solidFill>
              <a:srgbClr val="FFBB66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>
              <a:spcAft>
                <a:spcPts val="0"/>
              </a:spcAft>
              <a:defRPr sz="1800">
                <a:solidFill>
                  <a:srgbClr val="1F1F1F"/>
                </a:solidFill>
                <a:latin typeface="Calibri"/>
              </a:defRPr>
            </a:pPr>
            <a:r>
              <a:t>Main weekly themes: Long a with silent e, Long i with silent e</a:t>
            </a:r>
          </a:p>
          <a:p>
            <a:pPr>
              <a:spcAft>
                <a:spcPts val="0"/>
              </a:spcAft>
              <a:defRPr sz="1800">
                <a:solidFill>
                  <a:srgbClr val="1F1F1F"/>
                </a:solidFill>
                <a:latin typeface="Calibri"/>
              </a:defRPr>
            </a:pPr>
            <a:r>
              <a:t>Patterns taught: a_e and more</a:t>
            </a:r>
          </a:p>
          <a:p>
            <a:pPr>
              <a:spcAft>
                <a:spcPts val="0"/>
              </a:spcAft>
              <a:defRPr sz="1800">
                <a:solidFill>
                  <a:srgbClr val="1F1F1F"/>
                </a:solidFill>
                <a:latin typeface="Calibri"/>
              </a:defRPr>
            </a:pPr>
            <a:r>
              <a:t>Balanced routine: phonics, reading, writing, and hands-on practice</a:t>
            </a:r>
          </a:p>
          <a:p>
            <a:pPr>
              <a:spcAft>
                <a:spcPts val="0"/>
              </a:spcAft>
              <a:defRPr sz="1800">
                <a:solidFill>
                  <a:srgbClr val="1F1F1F"/>
                </a:solidFill>
                <a:latin typeface="Calibri"/>
              </a:defRPr>
            </a:pPr>
            <a:r>
              <a:t>Built-in weekly check-ins and a unit test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217920" y="914400"/>
            <a:ext cx="5394960" cy="914400"/>
          </a:xfrm>
          <a:prstGeom prst="rect">
            <a:avLst/>
          </a:prstGeom>
          <a:solidFill>
            <a:srgbClr val="FFBB66"/>
          </a:solidFill>
          <a:ln>
            <a:solidFill>
              <a:srgbClr val="FFBB66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2000" b="1">
                <a:solidFill>
                  <a:srgbClr val="C96A00"/>
                </a:solidFill>
                <a:latin typeface="Calibri"/>
              </a:rPr>
              <a:t>Teaching notes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217920" y="1463040"/>
            <a:ext cx="5394960" cy="3474720"/>
          </a:xfrm>
          <a:prstGeom prst="rect">
            <a:avLst/>
          </a:prstGeom>
          <a:solidFill>
            <a:srgbClr val="FFFFFF"/>
          </a:solidFill>
          <a:ln>
            <a:solidFill>
              <a:srgbClr val="FFBB66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>
              <a:spcAft>
                <a:spcPts val="0"/>
              </a:spcAft>
              <a:defRPr sz="1800">
                <a:solidFill>
                  <a:srgbClr val="1F1F1F"/>
                </a:solidFill>
                <a:latin typeface="Calibri"/>
              </a:defRPr>
            </a:pPr>
            <a:r>
              <a:t>Keep lessons flexible and upbeat.</a:t>
            </a:r>
          </a:p>
          <a:p>
            <a:pPr>
              <a:spcAft>
                <a:spcPts val="0"/>
              </a:spcAft>
              <a:defRPr sz="1800">
                <a:solidFill>
                  <a:srgbClr val="1F1F1F"/>
                </a:solidFill>
                <a:latin typeface="Calibri"/>
              </a:defRPr>
            </a:pPr>
            <a:r>
              <a:t>Review old patterns before adding a new one.</a:t>
            </a:r>
          </a:p>
          <a:p>
            <a:pPr>
              <a:spcAft>
                <a:spcPts val="0"/>
              </a:spcAft>
              <a:defRPr sz="1800">
                <a:solidFill>
                  <a:srgbClr val="1F1F1F"/>
                </a:solidFill>
                <a:latin typeface="Calibri"/>
              </a:defRPr>
            </a:pPr>
            <a:r>
              <a:t>Use printables, cards, or household objects for practice.</a:t>
            </a:r>
          </a:p>
          <a:p>
            <a:pPr>
              <a:spcAft>
                <a:spcPts val="0"/>
              </a:spcAft>
              <a:defRPr sz="1800">
                <a:solidFill>
                  <a:srgbClr val="1F1F1F"/>
                </a:solidFill>
                <a:latin typeface="Calibri"/>
              </a:defRPr>
            </a:pPr>
            <a:r>
              <a:t>Add a short optional video only when it supports the target skill.</a:t>
            </a:r>
          </a:p>
        </p:txBody>
      </p:sp>
      <p:pic>
        <p:nvPicPr>
          <p:cNvPr id="8" name="Picture 7" descr="poster_thumb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14800" y="4983480"/>
            <a:ext cx="3840480" cy="155448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DF8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731520"/>
          </a:xfrm>
          <a:prstGeom prst="rect">
            <a:avLst/>
          </a:prstGeom>
          <a:solidFill>
            <a:srgbClr val="C96A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365760" y="73152"/>
            <a:ext cx="8686800" cy="457200"/>
          </a:xfrm>
          <a:prstGeom prst="rect">
            <a:avLst/>
          </a:prstGeom>
          <a:noFill/>
          <a:ln>
            <a:noFill/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2400" b="1">
                <a:solidFill>
                  <a:srgbClr val="FFFFFF"/>
                </a:solidFill>
                <a:latin typeface="Calibri"/>
              </a:rPr>
              <a:t>Week 1: Long a with silent 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65760" y="914400"/>
            <a:ext cx="2834640" cy="548640"/>
          </a:xfrm>
          <a:prstGeom prst="rect">
            <a:avLst/>
          </a:prstGeom>
          <a:solidFill>
            <a:srgbClr val="FFBB66"/>
          </a:solidFill>
          <a:ln>
            <a:solidFill>
              <a:srgbClr val="FFBB66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1800" b="1">
                <a:solidFill>
                  <a:srgbClr val="C96A00"/>
                </a:solidFill>
                <a:latin typeface="Calibri"/>
              </a:rPr>
              <a:t>Pattern and words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65760" y="1417320"/>
            <a:ext cx="2834640" cy="4206240"/>
          </a:xfrm>
          <a:prstGeom prst="rect">
            <a:avLst/>
          </a:prstGeom>
          <a:solidFill>
            <a:srgbClr val="FFFFFF"/>
          </a:solidFill>
          <a:ln>
            <a:solidFill>
              <a:srgbClr val="FFBB66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Pattern(s): a_e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Word list: cake, lake, name, same, game, gate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Sight words: make, came, take, gave, same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Model sentence: Jake came to the game.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474720" y="914400"/>
            <a:ext cx="3840480" cy="548640"/>
          </a:xfrm>
          <a:prstGeom prst="rect">
            <a:avLst/>
          </a:prstGeom>
          <a:solidFill>
            <a:srgbClr val="FFBB66"/>
          </a:solidFill>
          <a:ln>
            <a:solidFill>
              <a:srgbClr val="FFBB66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1800" b="1">
                <a:solidFill>
                  <a:srgbClr val="C96A00"/>
                </a:solidFill>
                <a:latin typeface="Calibri"/>
              </a:rPr>
              <a:t>Daily lesson flow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474720" y="1417320"/>
            <a:ext cx="3840480" cy="4206240"/>
          </a:xfrm>
          <a:prstGeom prst="rect">
            <a:avLst/>
          </a:prstGeom>
          <a:solidFill>
            <a:srgbClr val="FFFFFF"/>
          </a:solidFill>
          <a:ln>
            <a:solidFill>
              <a:srgbClr val="FFBB66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Day 1 - Introduce the pattern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Day 2 - Blend and build words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Day 3 - Read phrases and sentences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Day 4 - Write and dictate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Day 5 - Review, assess, and play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543800" y="914400"/>
            <a:ext cx="4206240" cy="548640"/>
          </a:xfrm>
          <a:prstGeom prst="rect">
            <a:avLst/>
          </a:prstGeom>
          <a:solidFill>
            <a:srgbClr val="FFBB66"/>
          </a:solidFill>
          <a:ln>
            <a:solidFill>
              <a:srgbClr val="FFBB66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1800" b="1">
                <a:solidFill>
                  <a:srgbClr val="C96A00"/>
                </a:solidFill>
                <a:latin typeface="Calibri"/>
              </a:rPr>
              <a:t>Fun practice ideas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543800" y="1417320"/>
            <a:ext cx="4206240" cy="4206240"/>
          </a:xfrm>
          <a:prstGeom prst="rect">
            <a:avLst/>
          </a:prstGeom>
          <a:solidFill>
            <a:srgbClr val="FFFFFF"/>
          </a:solidFill>
          <a:ln>
            <a:solidFill>
              <a:srgbClr val="FFBB66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Sound hunt around the house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Roll and read with word cards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Sentence scramble with cut-apart cards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Quick check-in and confidence celebration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DF8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731520"/>
          </a:xfrm>
          <a:prstGeom prst="rect">
            <a:avLst/>
          </a:prstGeom>
          <a:solidFill>
            <a:srgbClr val="C96A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365760" y="73152"/>
            <a:ext cx="8686800" cy="457200"/>
          </a:xfrm>
          <a:prstGeom prst="rect">
            <a:avLst/>
          </a:prstGeom>
          <a:noFill/>
          <a:ln>
            <a:noFill/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2400" b="1">
                <a:solidFill>
                  <a:srgbClr val="FFFFFF"/>
                </a:solidFill>
                <a:latin typeface="Calibri"/>
              </a:rPr>
              <a:t>Week 2: Long i with silent 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65760" y="914400"/>
            <a:ext cx="2834640" cy="548640"/>
          </a:xfrm>
          <a:prstGeom prst="rect">
            <a:avLst/>
          </a:prstGeom>
          <a:solidFill>
            <a:srgbClr val="FFBB66"/>
          </a:solidFill>
          <a:ln>
            <a:solidFill>
              <a:srgbClr val="FFBB66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1800" b="1">
                <a:solidFill>
                  <a:srgbClr val="C96A00"/>
                </a:solidFill>
                <a:latin typeface="Calibri"/>
              </a:rPr>
              <a:t>Pattern and words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65760" y="1417320"/>
            <a:ext cx="2834640" cy="4206240"/>
          </a:xfrm>
          <a:prstGeom prst="rect">
            <a:avLst/>
          </a:prstGeom>
          <a:solidFill>
            <a:srgbClr val="FFFFFF"/>
          </a:solidFill>
          <a:ln>
            <a:solidFill>
              <a:srgbClr val="FFBB66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Pattern(s): i_e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Word list: bike, kite, time, five, slide, shine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Sight words: like, ride, time, white, five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Model sentence: I like my bike.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474720" y="914400"/>
            <a:ext cx="3840480" cy="548640"/>
          </a:xfrm>
          <a:prstGeom prst="rect">
            <a:avLst/>
          </a:prstGeom>
          <a:solidFill>
            <a:srgbClr val="FFBB66"/>
          </a:solidFill>
          <a:ln>
            <a:solidFill>
              <a:srgbClr val="FFBB66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1800" b="1">
                <a:solidFill>
                  <a:srgbClr val="C96A00"/>
                </a:solidFill>
                <a:latin typeface="Calibri"/>
              </a:rPr>
              <a:t>Daily lesson flow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474720" y="1417320"/>
            <a:ext cx="3840480" cy="4206240"/>
          </a:xfrm>
          <a:prstGeom prst="rect">
            <a:avLst/>
          </a:prstGeom>
          <a:solidFill>
            <a:srgbClr val="FFFFFF"/>
          </a:solidFill>
          <a:ln>
            <a:solidFill>
              <a:srgbClr val="FFBB66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Day 1 - Introduce the pattern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Day 2 - Blend and build words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Day 3 - Read phrases and sentences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Day 4 - Write and dictate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Day 5 - Review, assess, and play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543800" y="914400"/>
            <a:ext cx="4206240" cy="548640"/>
          </a:xfrm>
          <a:prstGeom prst="rect">
            <a:avLst/>
          </a:prstGeom>
          <a:solidFill>
            <a:srgbClr val="FFBB66"/>
          </a:solidFill>
          <a:ln>
            <a:solidFill>
              <a:srgbClr val="FFBB66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1800" b="1">
                <a:solidFill>
                  <a:srgbClr val="C96A00"/>
                </a:solidFill>
                <a:latin typeface="Calibri"/>
              </a:rPr>
              <a:t>Fun practice ideas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543800" y="1417320"/>
            <a:ext cx="4206240" cy="4206240"/>
          </a:xfrm>
          <a:prstGeom prst="rect">
            <a:avLst/>
          </a:prstGeom>
          <a:solidFill>
            <a:srgbClr val="FFFFFF"/>
          </a:solidFill>
          <a:ln>
            <a:solidFill>
              <a:srgbClr val="FFBB66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Sound hunt around the house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Roll and read with word cards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Sentence scramble with cut-apart cards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Quick check-in and confidence celebration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DF8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731520"/>
          </a:xfrm>
          <a:prstGeom prst="rect">
            <a:avLst/>
          </a:prstGeom>
          <a:solidFill>
            <a:srgbClr val="C96A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365760" y="73152"/>
            <a:ext cx="8686800" cy="457200"/>
          </a:xfrm>
          <a:prstGeom prst="rect">
            <a:avLst/>
          </a:prstGeom>
          <a:noFill/>
          <a:ln>
            <a:noFill/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2400" b="1">
                <a:solidFill>
                  <a:srgbClr val="FFFFFF"/>
                </a:solidFill>
                <a:latin typeface="Calibri"/>
              </a:rPr>
              <a:t>Week 3: Long o and long u with silent 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65760" y="914400"/>
            <a:ext cx="2834640" cy="548640"/>
          </a:xfrm>
          <a:prstGeom prst="rect">
            <a:avLst/>
          </a:prstGeom>
          <a:solidFill>
            <a:srgbClr val="FFBB66"/>
          </a:solidFill>
          <a:ln>
            <a:solidFill>
              <a:srgbClr val="FFBB66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1800" b="1">
                <a:solidFill>
                  <a:srgbClr val="C96A00"/>
                </a:solidFill>
                <a:latin typeface="Calibri"/>
              </a:rPr>
              <a:t>Pattern and words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65760" y="1417320"/>
            <a:ext cx="2834640" cy="4206240"/>
          </a:xfrm>
          <a:prstGeom prst="rect">
            <a:avLst/>
          </a:prstGeom>
          <a:solidFill>
            <a:srgbClr val="FFFFFF"/>
          </a:solidFill>
          <a:ln>
            <a:solidFill>
              <a:srgbClr val="FFBB66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Pattern(s): o_e, u_e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Word list: home, rope, nose, cube, mule, tune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Sight words: home, those, use, cute, hope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Model sentence: We rode home at sunset.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474720" y="914400"/>
            <a:ext cx="3840480" cy="548640"/>
          </a:xfrm>
          <a:prstGeom prst="rect">
            <a:avLst/>
          </a:prstGeom>
          <a:solidFill>
            <a:srgbClr val="FFBB66"/>
          </a:solidFill>
          <a:ln>
            <a:solidFill>
              <a:srgbClr val="FFBB66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1800" b="1">
                <a:solidFill>
                  <a:srgbClr val="C96A00"/>
                </a:solidFill>
                <a:latin typeface="Calibri"/>
              </a:rPr>
              <a:t>Daily lesson flow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474720" y="1417320"/>
            <a:ext cx="3840480" cy="4206240"/>
          </a:xfrm>
          <a:prstGeom prst="rect">
            <a:avLst/>
          </a:prstGeom>
          <a:solidFill>
            <a:srgbClr val="FFFFFF"/>
          </a:solidFill>
          <a:ln>
            <a:solidFill>
              <a:srgbClr val="FFBB66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Day 1 - Introduce the pattern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Day 2 - Blend and build words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Day 3 - Read phrases and sentences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Day 4 - Write and dictate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Day 5 - Review, assess, and play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543800" y="914400"/>
            <a:ext cx="4206240" cy="548640"/>
          </a:xfrm>
          <a:prstGeom prst="rect">
            <a:avLst/>
          </a:prstGeom>
          <a:solidFill>
            <a:srgbClr val="FFBB66"/>
          </a:solidFill>
          <a:ln>
            <a:solidFill>
              <a:srgbClr val="FFBB66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1800" b="1">
                <a:solidFill>
                  <a:srgbClr val="C96A00"/>
                </a:solidFill>
                <a:latin typeface="Calibri"/>
              </a:rPr>
              <a:t>Fun practice ideas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543800" y="1417320"/>
            <a:ext cx="4206240" cy="4206240"/>
          </a:xfrm>
          <a:prstGeom prst="rect">
            <a:avLst/>
          </a:prstGeom>
          <a:solidFill>
            <a:srgbClr val="FFFFFF"/>
          </a:solidFill>
          <a:ln>
            <a:solidFill>
              <a:srgbClr val="FFBB66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Sound hunt around the house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Roll and read with word cards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Sentence scramble with cut-apart cards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Quick check-in and confidence celebration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DF8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731520"/>
          </a:xfrm>
          <a:prstGeom prst="rect">
            <a:avLst/>
          </a:prstGeom>
          <a:solidFill>
            <a:srgbClr val="C96A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365760" y="73152"/>
            <a:ext cx="8686800" cy="457200"/>
          </a:xfrm>
          <a:prstGeom prst="rect">
            <a:avLst/>
          </a:prstGeom>
          <a:noFill/>
          <a:ln>
            <a:noFill/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2400" b="1">
                <a:solidFill>
                  <a:srgbClr val="FFFFFF"/>
                </a:solidFill>
                <a:latin typeface="Calibri"/>
              </a:rPr>
              <a:t>Week 4: Mixed Long Vowels and Contrast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65760" y="914400"/>
            <a:ext cx="2834640" cy="548640"/>
          </a:xfrm>
          <a:prstGeom prst="rect">
            <a:avLst/>
          </a:prstGeom>
          <a:solidFill>
            <a:srgbClr val="FFBB66"/>
          </a:solidFill>
          <a:ln>
            <a:solidFill>
              <a:srgbClr val="FFBB66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1800" b="1">
                <a:solidFill>
                  <a:srgbClr val="C96A00"/>
                </a:solidFill>
                <a:latin typeface="Calibri"/>
              </a:rPr>
              <a:t>Pattern and words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65760" y="1417320"/>
            <a:ext cx="2834640" cy="4206240"/>
          </a:xfrm>
          <a:prstGeom prst="rect">
            <a:avLst/>
          </a:prstGeom>
          <a:solidFill>
            <a:srgbClr val="FFFFFF"/>
          </a:solidFill>
          <a:ln>
            <a:solidFill>
              <a:srgbClr val="FFBB66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Pattern(s): a_e i_e o_e u_e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Word list: cap/cape, kit/kite, hop/hope, cub/cube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Sight words: these, those, here, before, after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Model sentence: These cubes are cute.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474720" y="914400"/>
            <a:ext cx="3840480" cy="548640"/>
          </a:xfrm>
          <a:prstGeom prst="rect">
            <a:avLst/>
          </a:prstGeom>
          <a:solidFill>
            <a:srgbClr val="FFBB66"/>
          </a:solidFill>
          <a:ln>
            <a:solidFill>
              <a:srgbClr val="FFBB66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1800" b="1">
                <a:solidFill>
                  <a:srgbClr val="C96A00"/>
                </a:solidFill>
                <a:latin typeface="Calibri"/>
              </a:rPr>
              <a:t>Daily lesson flow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474720" y="1417320"/>
            <a:ext cx="3840480" cy="4206240"/>
          </a:xfrm>
          <a:prstGeom prst="rect">
            <a:avLst/>
          </a:prstGeom>
          <a:solidFill>
            <a:srgbClr val="FFFFFF"/>
          </a:solidFill>
          <a:ln>
            <a:solidFill>
              <a:srgbClr val="FFBB66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Day 1 - Introduce the pattern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Day 2 - Blend and build words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Day 3 - Read phrases and sentences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Day 4 - Write and dictate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Day 5 - Review, assess, and play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543800" y="914400"/>
            <a:ext cx="4206240" cy="548640"/>
          </a:xfrm>
          <a:prstGeom prst="rect">
            <a:avLst/>
          </a:prstGeom>
          <a:solidFill>
            <a:srgbClr val="FFBB66"/>
          </a:solidFill>
          <a:ln>
            <a:solidFill>
              <a:srgbClr val="FFBB66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1800" b="1">
                <a:solidFill>
                  <a:srgbClr val="C96A00"/>
                </a:solidFill>
                <a:latin typeface="Calibri"/>
              </a:rPr>
              <a:t>Fun practice ideas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543800" y="1417320"/>
            <a:ext cx="4206240" cy="4206240"/>
          </a:xfrm>
          <a:prstGeom prst="rect">
            <a:avLst/>
          </a:prstGeom>
          <a:solidFill>
            <a:srgbClr val="FFFFFF"/>
          </a:solidFill>
          <a:ln>
            <a:solidFill>
              <a:srgbClr val="FFBB66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Sound hunt around the house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Roll and read with word cards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Sentence scramble with cut-apart cards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Quick check-in and confidence celebration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DF8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731520"/>
          </a:xfrm>
          <a:prstGeom prst="rect">
            <a:avLst/>
          </a:prstGeom>
          <a:solidFill>
            <a:srgbClr val="C96A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365760" y="73152"/>
            <a:ext cx="8229600" cy="457200"/>
          </a:xfrm>
          <a:prstGeom prst="rect">
            <a:avLst/>
          </a:prstGeom>
          <a:noFill/>
          <a:ln>
            <a:noFill/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2400" b="1">
                <a:solidFill>
                  <a:srgbClr val="FFFFFF"/>
                </a:solidFill>
                <a:latin typeface="Calibri"/>
              </a:rPr>
              <a:t>Flexible 90-Minute Lesson Routine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40080" y="1005840"/>
            <a:ext cx="1828800" cy="658368"/>
          </a:xfrm>
          <a:prstGeom prst="rect">
            <a:avLst/>
          </a:prstGeom>
          <a:solidFill>
            <a:srgbClr val="FFBB66"/>
          </a:solidFill>
          <a:ln>
            <a:solidFill>
              <a:srgbClr val="FFBB66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2000" b="1">
                <a:solidFill>
                  <a:srgbClr val="C96A00"/>
                </a:solidFill>
                <a:latin typeface="Calibri"/>
              </a:rPr>
              <a:t>Warm-Up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651760" y="1005840"/>
            <a:ext cx="1005840" cy="658368"/>
          </a:xfrm>
          <a:prstGeom prst="rect">
            <a:avLst/>
          </a:prstGeom>
          <a:solidFill>
            <a:srgbClr val="FFF2E0"/>
          </a:solidFill>
          <a:ln>
            <a:solidFill>
              <a:srgbClr val="FFBB66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ctr"/>
            <a:r>
              <a:rPr sz="1600" b="1">
                <a:solidFill>
                  <a:srgbClr val="C96A00"/>
                </a:solidFill>
                <a:latin typeface="Calibri"/>
              </a:rPr>
              <a:t>10 min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794760" y="1005840"/>
            <a:ext cx="7498079" cy="658368"/>
          </a:xfrm>
          <a:prstGeom prst="rect">
            <a:avLst/>
          </a:prstGeom>
          <a:solidFill>
            <a:srgbClr val="FFFFFF"/>
          </a:solidFill>
          <a:ln>
            <a:solidFill>
              <a:srgbClr val="FFBB66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1600" b="0">
                <a:solidFill>
                  <a:srgbClr val="333333"/>
                </a:solidFill>
                <a:latin typeface="Calibri"/>
              </a:rPr>
              <a:t>review cards, oral blending, quick sound drill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40080" y="1993392"/>
            <a:ext cx="1828800" cy="658368"/>
          </a:xfrm>
          <a:prstGeom prst="rect">
            <a:avLst/>
          </a:prstGeom>
          <a:solidFill>
            <a:srgbClr val="FFBB66"/>
          </a:solidFill>
          <a:ln>
            <a:solidFill>
              <a:srgbClr val="FFBB66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2000" b="1">
                <a:solidFill>
                  <a:srgbClr val="C96A00"/>
                </a:solidFill>
                <a:latin typeface="Calibri"/>
              </a:rPr>
              <a:t>Phonics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651760" y="1993392"/>
            <a:ext cx="1005840" cy="658368"/>
          </a:xfrm>
          <a:prstGeom prst="rect">
            <a:avLst/>
          </a:prstGeom>
          <a:solidFill>
            <a:srgbClr val="FFF2E0"/>
          </a:solidFill>
          <a:ln>
            <a:solidFill>
              <a:srgbClr val="FFBB66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ctr"/>
            <a:r>
              <a:rPr sz="1600" b="1">
                <a:solidFill>
                  <a:srgbClr val="C96A00"/>
                </a:solidFill>
                <a:latin typeface="Calibri"/>
              </a:rPr>
              <a:t>25 min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794760" y="1993392"/>
            <a:ext cx="7498079" cy="658368"/>
          </a:xfrm>
          <a:prstGeom prst="rect">
            <a:avLst/>
          </a:prstGeom>
          <a:solidFill>
            <a:srgbClr val="FFFFFF"/>
          </a:solidFill>
          <a:ln>
            <a:solidFill>
              <a:srgbClr val="FFBB66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1600" b="0">
                <a:solidFill>
                  <a:srgbClr val="333333"/>
                </a:solidFill>
                <a:latin typeface="Calibri"/>
              </a:rPr>
              <a:t>teach the new pattern and connect sound to print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40080" y="2980944"/>
            <a:ext cx="1828800" cy="658368"/>
          </a:xfrm>
          <a:prstGeom prst="rect">
            <a:avLst/>
          </a:prstGeom>
          <a:solidFill>
            <a:srgbClr val="FFBB66"/>
          </a:solidFill>
          <a:ln>
            <a:solidFill>
              <a:srgbClr val="FFBB66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2000" b="1">
                <a:solidFill>
                  <a:srgbClr val="C96A00"/>
                </a:solidFill>
                <a:latin typeface="Calibri"/>
              </a:rPr>
              <a:t>Practice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651760" y="2980944"/>
            <a:ext cx="1005840" cy="658368"/>
          </a:xfrm>
          <a:prstGeom prst="rect">
            <a:avLst/>
          </a:prstGeom>
          <a:solidFill>
            <a:srgbClr val="FFF2E0"/>
          </a:solidFill>
          <a:ln>
            <a:solidFill>
              <a:srgbClr val="FFBB66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ctr"/>
            <a:r>
              <a:rPr sz="1600" b="1">
                <a:solidFill>
                  <a:srgbClr val="C96A00"/>
                </a:solidFill>
                <a:latin typeface="Calibri"/>
              </a:rPr>
              <a:t>20 min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794760" y="2980944"/>
            <a:ext cx="7498079" cy="658368"/>
          </a:xfrm>
          <a:prstGeom prst="rect">
            <a:avLst/>
          </a:prstGeom>
          <a:solidFill>
            <a:srgbClr val="FFFFFF"/>
          </a:solidFill>
          <a:ln>
            <a:solidFill>
              <a:srgbClr val="FFBB66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1600" b="0">
                <a:solidFill>
                  <a:srgbClr val="333333"/>
                </a:solidFill>
                <a:latin typeface="Calibri"/>
              </a:rPr>
              <a:t>word building, worksheet, or hands-on game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40080" y="3968496"/>
            <a:ext cx="1828800" cy="658368"/>
          </a:xfrm>
          <a:prstGeom prst="rect">
            <a:avLst/>
          </a:prstGeom>
          <a:solidFill>
            <a:srgbClr val="FFBB66"/>
          </a:solidFill>
          <a:ln>
            <a:solidFill>
              <a:srgbClr val="FFBB66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2000" b="1">
                <a:solidFill>
                  <a:srgbClr val="C96A00"/>
                </a:solidFill>
                <a:latin typeface="Calibri"/>
              </a:rPr>
              <a:t>Reading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651760" y="3968496"/>
            <a:ext cx="1005840" cy="658368"/>
          </a:xfrm>
          <a:prstGeom prst="rect">
            <a:avLst/>
          </a:prstGeom>
          <a:solidFill>
            <a:srgbClr val="FFF2E0"/>
          </a:solidFill>
          <a:ln>
            <a:solidFill>
              <a:srgbClr val="FFBB66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ctr"/>
            <a:r>
              <a:rPr sz="1600" b="1">
                <a:solidFill>
                  <a:srgbClr val="C96A00"/>
                </a:solidFill>
                <a:latin typeface="Calibri"/>
              </a:rPr>
              <a:t>20 min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794760" y="3968496"/>
            <a:ext cx="7498079" cy="658368"/>
          </a:xfrm>
          <a:prstGeom prst="rect">
            <a:avLst/>
          </a:prstGeom>
          <a:solidFill>
            <a:srgbClr val="FFFFFF"/>
          </a:solidFill>
          <a:ln>
            <a:solidFill>
              <a:srgbClr val="FFBB66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1600" b="0">
                <a:solidFill>
                  <a:srgbClr val="333333"/>
                </a:solidFill>
                <a:latin typeface="Calibri"/>
              </a:rPr>
              <a:t>read words, phrases, and a simple sentence or short text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40080" y="4956048"/>
            <a:ext cx="1828800" cy="658368"/>
          </a:xfrm>
          <a:prstGeom prst="rect">
            <a:avLst/>
          </a:prstGeom>
          <a:solidFill>
            <a:srgbClr val="FFBB66"/>
          </a:solidFill>
          <a:ln>
            <a:solidFill>
              <a:srgbClr val="FFBB66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2000" b="1">
                <a:solidFill>
                  <a:srgbClr val="C96A00"/>
                </a:solidFill>
                <a:latin typeface="Calibri"/>
              </a:rPr>
              <a:t>Writing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2651760" y="4956048"/>
            <a:ext cx="1005840" cy="658368"/>
          </a:xfrm>
          <a:prstGeom prst="rect">
            <a:avLst/>
          </a:prstGeom>
          <a:solidFill>
            <a:srgbClr val="FFF2E0"/>
          </a:solidFill>
          <a:ln>
            <a:solidFill>
              <a:srgbClr val="FFBB66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ctr"/>
            <a:r>
              <a:rPr sz="1600" b="1">
                <a:solidFill>
                  <a:srgbClr val="C96A00"/>
                </a:solidFill>
                <a:latin typeface="Calibri"/>
              </a:rPr>
              <a:t>15 min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3794760" y="4956048"/>
            <a:ext cx="7498079" cy="658368"/>
          </a:xfrm>
          <a:prstGeom prst="rect">
            <a:avLst/>
          </a:prstGeom>
          <a:solidFill>
            <a:srgbClr val="FFFFFF"/>
          </a:solidFill>
          <a:ln>
            <a:solidFill>
              <a:srgbClr val="FFBB66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1600" b="0">
                <a:solidFill>
                  <a:srgbClr val="333333"/>
                </a:solidFill>
                <a:latin typeface="Calibri"/>
              </a:rPr>
              <a:t>trace, spell, and write words or a sentence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DF8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731520"/>
          </a:xfrm>
          <a:prstGeom prst="rect">
            <a:avLst/>
          </a:prstGeom>
          <a:solidFill>
            <a:srgbClr val="C96A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365760" y="73152"/>
            <a:ext cx="7772400" cy="457200"/>
          </a:xfrm>
          <a:prstGeom prst="rect">
            <a:avLst/>
          </a:prstGeom>
          <a:noFill/>
          <a:ln>
            <a:noFill/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2400" b="1">
                <a:solidFill>
                  <a:srgbClr val="FFFFFF"/>
                </a:solidFill>
                <a:latin typeface="Calibri"/>
              </a:rPr>
              <a:t>Assessment and Progress Tracking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914400"/>
            <a:ext cx="5303520" cy="548640"/>
          </a:xfrm>
          <a:prstGeom prst="rect">
            <a:avLst/>
          </a:prstGeom>
          <a:solidFill>
            <a:srgbClr val="FFBB66"/>
          </a:solidFill>
          <a:ln>
            <a:solidFill>
              <a:srgbClr val="FFBB66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2000" b="1">
                <a:solidFill>
                  <a:srgbClr val="C96A00"/>
                </a:solidFill>
                <a:latin typeface="Calibri"/>
              </a:rPr>
              <a:t>Weekly check-in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1417320"/>
            <a:ext cx="5303520" cy="2926080"/>
          </a:xfrm>
          <a:prstGeom prst="rect">
            <a:avLst/>
          </a:prstGeom>
          <a:solidFill>
            <a:srgbClr val="FFFFFF"/>
          </a:solidFill>
          <a:ln>
            <a:solidFill>
              <a:srgbClr val="FFBB66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Can say the sounds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Can blend the words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Can read a sentence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Can write a word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Can explain what felt easy or hard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126480" y="914400"/>
            <a:ext cx="5394960" cy="548640"/>
          </a:xfrm>
          <a:prstGeom prst="rect">
            <a:avLst/>
          </a:prstGeom>
          <a:solidFill>
            <a:srgbClr val="FFBB66"/>
          </a:solidFill>
          <a:ln>
            <a:solidFill>
              <a:srgbClr val="FFBB66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2000" b="1">
                <a:solidFill>
                  <a:srgbClr val="C96A00"/>
                </a:solidFill>
                <a:latin typeface="Calibri"/>
              </a:rPr>
              <a:t>Unit test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126480" y="1417320"/>
            <a:ext cx="5394960" cy="2926080"/>
          </a:xfrm>
          <a:prstGeom prst="rect">
            <a:avLst/>
          </a:prstGeom>
          <a:solidFill>
            <a:srgbClr val="FFFFFF"/>
          </a:solidFill>
          <a:ln>
            <a:solidFill>
              <a:srgbClr val="FFBB66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Read 10 unit words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Read 5 phrases or 3 sentences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Spell 5 words from dictation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Write 1 sentence with a sight word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645920" y="4663440"/>
            <a:ext cx="8869680" cy="914400"/>
          </a:xfrm>
          <a:prstGeom prst="rect">
            <a:avLst/>
          </a:prstGeom>
          <a:solidFill>
            <a:srgbClr val="FFF2E0"/>
          </a:solidFill>
          <a:ln>
            <a:solidFill>
              <a:srgbClr val="FFBB66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ctr"/>
            <a:r>
              <a:rPr sz="1800" b="0">
                <a:solidFill>
                  <a:srgbClr val="C96A00"/>
                </a:solidFill>
                <a:latin typeface="Calibri"/>
              </a:rPr>
              <a:t>Celebrate effort, not just accuracy. Use the tracker in the printable pack to note growth across all 4 weeks.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DF8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731520"/>
          </a:xfrm>
          <a:prstGeom prst="rect">
            <a:avLst/>
          </a:prstGeom>
          <a:solidFill>
            <a:srgbClr val="C96A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365760" y="73152"/>
            <a:ext cx="7772400" cy="457200"/>
          </a:xfrm>
          <a:prstGeom prst="rect">
            <a:avLst/>
          </a:prstGeom>
          <a:noFill/>
          <a:ln>
            <a:noFill/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2400" b="1">
                <a:solidFill>
                  <a:srgbClr val="FFFFFF"/>
                </a:solidFill>
                <a:latin typeface="Calibri"/>
              </a:rPr>
              <a:t>Printable Pack Highlights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914400"/>
            <a:ext cx="2011680" cy="502920"/>
          </a:xfrm>
          <a:prstGeom prst="rect">
            <a:avLst/>
          </a:prstGeom>
          <a:solidFill>
            <a:srgbClr val="FFBB66"/>
          </a:solidFill>
          <a:ln>
            <a:solidFill>
              <a:srgbClr val="FFBB66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1800" b="1">
                <a:solidFill>
                  <a:srgbClr val="C96A00"/>
                </a:solidFill>
                <a:latin typeface="Calibri"/>
              </a:rPr>
              <a:t>Trace and Write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1444752"/>
            <a:ext cx="4389120" cy="658368"/>
          </a:xfrm>
          <a:prstGeom prst="rect">
            <a:avLst/>
          </a:prstGeom>
          <a:solidFill>
            <a:srgbClr val="FFFFFF"/>
          </a:solidFill>
          <a:ln>
            <a:solidFill>
              <a:srgbClr val="FFBB66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1600" b="0">
                <a:solidFill>
                  <a:srgbClr val="333333"/>
                </a:solidFill>
                <a:latin typeface="Calibri"/>
              </a:rPr>
              <a:t>pattern tracing and handwriting practice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2240280"/>
            <a:ext cx="2011680" cy="502920"/>
          </a:xfrm>
          <a:prstGeom prst="rect">
            <a:avLst/>
          </a:prstGeom>
          <a:solidFill>
            <a:srgbClr val="FFBB66"/>
          </a:solidFill>
          <a:ln>
            <a:solidFill>
              <a:srgbClr val="FFBB66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1800" b="1">
                <a:solidFill>
                  <a:srgbClr val="C96A00"/>
                </a:solidFill>
                <a:latin typeface="Calibri"/>
              </a:rPr>
              <a:t>Read and Write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31520" y="2770632"/>
            <a:ext cx="4389120" cy="658368"/>
          </a:xfrm>
          <a:prstGeom prst="rect">
            <a:avLst/>
          </a:prstGeom>
          <a:solidFill>
            <a:srgbClr val="FFFFFF"/>
          </a:solidFill>
          <a:ln>
            <a:solidFill>
              <a:srgbClr val="FFBB66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1600" b="0">
                <a:solidFill>
                  <a:srgbClr val="333333"/>
                </a:solidFill>
                <a:latin typeface="Calibri"/>
              </a:rPr>
              <a:t>word bank and sentence lines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31520" y="3566160"/>
            <a:ext cx="2011680" cy="502920"/>
          </a:xfrm>
          <a:prstGeom prst="rect">
            <a:avLst/>
          </a:prstGeom>
          <a:solidFill>
            <a:srgbClr val="FFBB66"/>
          </a:solidFill>
          <a:ln>
            <a:solidFill>
              <a:srgbClr val="FFBB66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1800" b="1">
                <a:solidFill>
                  <a:srgbClr val="C96A00"/>
                </a:solidFill>
                <a:latin typeface="Calibri"/>
              </a:rPr>
              <a:t>Sentence Builder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31520" y="4096512"/>
            <a:ext cx="4389120" cy="658368"/>
          </a:xfrm>
          <a:prstGeom prst="rect">
            <a:avLst/>
          </a:prstGeom>
          <a:solidFill>
            <a:srgbClr val="FFFFFF"/>
          </a:solidFill>
          <a:ln>
            <a:solidFill>
              <a:srgbClr val="FFBB66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1600" b="0">
                <a:solidFill>
                  <a:srgbClr val="333333"/>
                </a:solidFill>
                <a:latin typeface="Calibri"/>
              </a:rPr>
              <a:t>cut-apart cards or point-and-build work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217920" y="914400"/>
            <a:ext cx="2011680" cy="502920"/>
          </a:xfrm>
          <a:prstGeom prst="rect">
            <a:avLst/>
          </a:prstGeom>
          <a:solidFill>
            <a:srgbClr val="FFBB66"/>
          </a:solidFill>
          <a:ln>
            <a:solidFill>
              <a:srgbClr val="FFBB66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1800" b="1">
                <a:solidFill>
                  <a:srgbClr val="C96A00"/>
                </a:solidFill>
                <a:latin typeface="Calibri"/>
              </a:rPr>
              <a:t>Flashcards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217920" y="1444752"/>
            <a:ext cx="4389120" cy="658368"/>
          </a:xfrm>
          <a:prstGeom prst="rect">
            <a:avLst/>
          </a:prstGeom>
          <a:solidFill>
            <a:srgbClr val="FFFFFF"/>
          </a:solidFill>
          <a:ln>
            <a:solidFill>
              <a:srgbClr val="FFBB66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1600" b="0">
                <a:solidFill>
                  <a:srgbClr val="333333"/>
                </a:solidFill>
                <a:latin typeface="Calibri"/>
              </a:rPr>
              <a:t>ready to cut and reuse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217920" y="2240280"/>
            <a:ext cx="2011680" cy="502920"/>
          </a:xfrm>
          <a:prstGeom prst="rect">
            <a:avLst/>
          </a:prstGeom>
          <a:solidFill>
            <a:srgbClr val="FFBB66"/>
          </a:solidFill>
          <a:ln>
            <a:solidFill>
              <a:srgbClr val="FFBB66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1800" b="1">
                <a:solidFill>
                  <a:srgbClr val="C96A00"/>
                </a:solidFill>
                <a:latin typeface="Calibri"/>
              </a:rPr>
              <a:t>Game Board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217920" y="2770632"/>
            <a:ext cx="4389120" cy="658368"/>
          </a:xfrm>
          <a:prstGeom prst="rect">
            <a:avLst/>
          </a:prstGeom>
          <a:solidFill>
            <a:srgbClr val="FFFFFF"/>
          </a:solidFill>
          <a:ln>
            <a:solidFill>
              <a:srgbClr val="FFBB66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1600" b="0">
                <a:solidFill>
                  <a:srgbClr val="333333"/>
                </a:solidFill>
                <a:latin typeface="Calibri"/>
              </a:rPr>
              <a:t>simple board game for Friday practice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