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AF7F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Picture 1" descr="a_colorful_high_resolution_promotional_collage_po_batch_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310896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57200" y="3337560"/>
            <a:ext cx="7863840" cy="640080"/>
          </a:xfrm>
          <a:prstGeom prst="rect">
            <a:avLst/>
          </a:prstGeom>
          <a:noFill/>
          <a:ln>
            <a:noFill/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800" b="1">
                <a:solidFill>
                  <a:srgbClr val="A33A3A"/>
                </a:solidFill>
                <a:latin typeface="Calibri"/>
              </a:rPr>
              <a:t>Unit 9: Fluency and Comprehension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3950208"/>
            <a:ext cx="8046720" cy="640080"/>
          </a:xfrm>
          <a:prstGeom prst="rect">
            <a:avLst/>
          </a:prstGeom>
          <a:noFill/>
          <a:ln>
            <a:noFill/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600" b="0">
                <a:solidFill>
                  <a:srgbClr val="444444"/>
                </a:solidFill>
                <a:latin typeface="Calibri"/>
              </a:rPr>
              <a:t>Weeks 33-36 | Flexible 90-minute lessons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7200" y="4572000"/>
            <a:ext cx="6949440" cy="1463040"/>
          </a:xfrm>
          <a:prstGeom prst="rect">
            <a:avLst/>
          </a:prstGeom>
          <a:solidFill>
            <a:srgbClr val="FFF1F1"/>
          </a:solidFill>
          <a:ln>
            <a:solidFill>
              <a:srgbClr val="FDB7B9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0">
                <a:solidFill>
                  <a:srgbClr val="2A2A2A"/>
                </a:solidFill>
                <a:latin typeface="Calibri"/>
              </a:rPr>
              <a:t>This ready-to-teach deck matches the Word curriculum and printable pack. Use it as a teaching guide, pacing tool, or visual warm-up during homeschool lessons.</a:t>
            </a:r>
          </a:p>
        </p:txBody>
      </p:sp>
      <p:pic>
        <p:nvPicPr>
          <p:cNvPr id="6" name="Picture 5" descr="poster_thumb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03920" y="3429000"/>
            <a:ext cx="3108960" cy="23774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DF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31520"/>
          </a:xfrm>
          <a:prstGeom prst="rect">
            <a:avLst/>
          </a:prstGeom>
          <a:solidFill>
            <a:srgbClr val="A33A3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365760" y="73152"/>
            <a:ext cx="6400800" cy="457200"/>
          </a:xfrm>
          <a:prstGeom prst="rect">
            <a:avLst/>
          </a:prstGeom>
          <a:noFill/>
          <a:ln>
            <a:noFill/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  <a:latin typeface="Calibri"/>
              </a:rPr>
              <a:t>Unit Snapshot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914400"/>
            <a:ext cx="5394960" cy="914400"/>
          </a:xfrm>
          <a:prstGeom prst="rect">
            <a:avLst/>
          </a:prstGeom>
          <a:solidFill>
            <a:srgbClr val="FDB7B9"/>
          </a:solidFill>
          <a:ln>
            <a:solidFill>
              <a:srgbClr val="FDB7B9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000" b="1">
                <a:solidFill>
                  <a:srgbClr val="A33A3A"/>
                </a:solidFill>
                <a:latin typeface="Calibri"/>
              </a:rPr>
              <a:t>Focus skills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7200" y="1463040"/>
            <a:ext cx="5394960" cy="3474720"/>
          </a:xfrm>
          <a:prstGeom prst="rect">
            <a:avLst/>
          </a:prstGeom>
          <a:solidFill>
            <a:srgbClr val="FFFFFF"/>
          </a:solidFill>
          <a:ln>
            <a:solidFill>
              <a:srgbClr val="FDB7B9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800">
                <a:solidFill>
                  <a:srgbClr val="1F1F1F"/>
                </a:solidFill>
                <a:latin typeface="Calibri"/>
              </a:defRPr>
            </a:pPr>
            <a:r>
              <a:t>Main weekly themes: Mixed Pattern Review, Phrases and Short Stories</a:t>
            </a:r>
          </a:p>
          <a:p>
            <a:pPr>
              <a:spcAft>
                <a:spcPts val="0"/>
              </a:spcAft>
              <a:defRPr sz="1800">
                <a:solidFill>
                  <a:srgbClr val="1F1F1F"/>
                </a:solidFill>
                <a:latin typeface="Calibri"/>
              </a:defRPr>
            </a:pPr>
            <a:r>
              <a:t>Patterns taught: mixed review and more</a:t>
            </a:r>
          </a:p>
          <a:p>
            <a:pPr>
              <a:spcAft>
                <a:spcPts val="0"/>
              </a:spcAft>
              <a:defRPr sz="1800">
                <a:solidFill>
                  <a:srgbClr val="1F1F1F"/>
                </a:solidFill>
                <a:latin typeface="Calibri"/>
              </a:defRPr>
            </a:pPr>
            <a:r>
              <a:t>Balanced routine: phonics, reading, writing, and hands-on practice</a:t>
            </a:r>
          </a:p>
          <a:p>
            <a:pPr>
              <a:spcAft>
                <a:spcPts val="0"/>
              </a:spcAft>
              <a:defRPr sz="1800">
                <a:solidFill>
                  <a:srgbClr val="1F1F1F"/>
                </a:solidFill>
                <a:latin typeface="Calibri"/>
              </a:defRPr>
            </a:pPr>
            <a:r>
              <a:t>Built-in weekly check-ins and a unit test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217920" y="914400"/>
            <a:ext cx="5394960" cy="914400"/>
          </a:xfrm>
          <a:prstGeom prst="rect">
            <a:avLst/>
          </a:prstGeom>
          <a:solidFill>
            <a:srgbClr val="FDB7B9"/>
          </a:solidFill>
          <a:ln>
            <a:solidFill>
              <a:srgbClr val="FDB7B9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000" b="1">
                <a:solidFill>
                  <a:srgbClr val="A33A3A"/>
                </a:solidFill>
                <a:latin typeface="Calibri"/>
              </a:rPr>
              <a:t>Teaching notes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217920" y="1463040"/>
            <a:ext cx="5394960" cy="3474720"/>
          </a:xfrm>
          <a:prstGeom prst="rect">
            <a:avLst/>
          </a:prstGeom>
          <a:solidFill>
            <a:srgbClr val="FFFFFF"/>
          </a:solidFill>
          <a:ln>
            <a:solidFill>
              <a:srgbClr val="FDB7B9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800">
                <a:solidFill>
                  <a:srgbClr val="1F1F1F"/>
                </a:solidFill>
                <a:latin typeface="Calibri"/>
              </a:defRPr>
            </a:pPr>
            <a:r>
              <a:t>Keep lessons flexible and upbeat.</a:t>
            </a:r>
          </a:p>
          <a:p>
            <a:pPr>
              <a:spcAft>
                <a:spcPts val="0"/>
              </a:spcAft>
              <a:defRPr sz="1800">
                <a:solidFill>
                  <a:srgbClr val="1F1F1F"/>
                </a:solidFill>
                <a:latin typeface="Calibri"/>
              </a:defRPr>
            </a:pPr>
            <a:r>
              <a:t>Review old patterns before adding a new one.</a:t>
            </a:r>
          </a:p>
          <a:p>
            <a:pPr>
              <a:spcAft>
                <a:spcPts val="0"/>
              </a:spcAft>
              <a:defRPr sz="1800">
                <a:solidFill>
                  <a:srgbClr val="1F1F1F"/>
                </a:solidFill>
                <a:latin typeface="Calibri"/>
              </a:defRPr>
            </a:pPr>
            <a:r>
              <a:t>Use printables, cards, or household objects for practice.</a:t>
            </a:r>
          </a:p>
          <a:p>
            <a:pPr>
              <a:spcAft>
                <a:spcPts val="0"/>
              </a:spcAft>
              <a:defRPr sz="1800">
                <a:solidFill>
                  <a:srgbClr val="1F1F1F"/>
                </a:solidFill>
                <a:latin typeface="Calibri"/>
              </a:defRPr>
            </a:pPr>
            <a:r>
              <a:t>Add a short optional video only when it supports the target skill.</a:t>
            </a:r>
          </a:p>
        </p:txBody>
      </p:sp>
      <p:pic>
        <p:nvPicPr>
          <p:cNvPr id="8" name="Picture 7" descr="poster_thumb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4800" y="4983480"/>
            <a:ext cx="3840480" cy="155448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DF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31520"/>
          </a:xfrm>
          <a:prstGeom prst="rect">
            <a:avLst/>
          </a:prstGeom>
          <a:solidFill>
            <a:srgbClr val="A33A3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365760" y="73152"/>
            <a:ext cx="8686800" cy="457200"/>
          </a:xfrm>
          <a:prstGeom prst="rect">
            <a:avLst/>
          </a:prstGeom>
          <a:noFill/>
          <a:ln>
            <a:noFill/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  <a:latin typeface="Calibri"/>
              </a:rPr>
              <a:t>Week 1: Mixed Pattern Review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65760" y="914400"/>
            <a:ext cx="2834640" cy="548640"/>
          </a:xfrm>
          <a:prstGeom prst="rect">
            <a:avLst/>
          </a:prstGeom>
          <a:solidFill>
            <a:srgbClr val="FDB7B9"/>
          </a:solidFill>
          <a:ln>
            <a:solidFill>
              <a:srgbClr val="FDB7B9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A33A3A"/>
                </a:solidFill>
                <a:latin typeface="Calibri"/>
              </a:rPr>
              <a:t>Pattern and words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5760" y="1417320"/>
            <a:ext cx="2834640" cy="4206240"/>
          </a:xfrm>
          <a:prstGeom prst="rect">
            <a:avLst/>
          </a:prstGeom>
          <a:solidFill>
            <a:srgbClr val="FFFFFF"/>
          </a:solidFill>
          <a:ln>
            <a:solidFill>
              <a:srgbClr val="FDB7B9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Pattern(s): mixed review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Word list: ship, cake, rain, bird, coin, robot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Sight words: because, every, friend, people, school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Model sentence: My friend read the story.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474720" y="914400"/>
            <a:ext cx="3840480" cy="548640"/>
          </a:xfrm>
          <a:prstGeom prst="rect">
            <a:avLst/>
          </a:prstGeom>
          <a:solidFill>
            <a:srgbClr val="FDB7B9"/>
          </a:solidFill>
          <a:ln>
            <a:solidFill>
              <a:srgbClr val="FDB7B9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A33A3A"/>
                </a:solidFill>
                <a:latin typeface="Calibri"/>
              </a:rPr>
              <a:t>Daily lesson flow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474720" y="1417320"/>
            <a:ext cx="3840480" cy="4206240"/>
          </a:xfrm>
          <a:prstGeom prst="rect">
            <a:avLst/>
          </a:prstGeom>
          <a:solidFill>
            <a:srgbClr val="FFFFFF"/>
          </a:solidFill>
          <a:ln>
            <a:solidFill>
              <a:srgbClr val="FDB7B9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1 - Introduce the pattern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2 - Blend and build words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3 - Read phrases and sentences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4 - Write and dictate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5 - Review, assess, and play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543800" y="914400"/>
            <a:ext cx="4206240" cy="548640"/>
          </a:xfrm>
          <a:prstGeom prst="rect">
            <a:avLst/>
          </a:prstGeom>
          <a:solidFill>
            <a:srgbClr val="FDB7B9"/>
          </a:solidFill>
          <a:ln>
            <a:solidFill>
              <a:srgbClr val="FDB7B9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A33A3A"/>
                </a:solidFill>
                <a:latin typeface="Calibri"/>
              </a:rPr>
              <a:t>Fun practice ideas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543800" y="1417320"/>
            <a:ext cx="4206240" cy="4206240"/>
          </a:xfrm>
          <a:prstGeom prst="rect">
            <a:avLst/>
          </a:prstGeom>
          <a:solidFill>
            <a:srgbClr val="FFFFFF"/>
          </a:solidFill>
          <a:ln>
            <a:solidFill>
              <a:srgbClr val="FDB7B9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Sound hunt around the house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Roll and read with word cards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Sentence scramble with cut-apart cards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Quick check-in and confidence celebration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DF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31520"/>
          </a:xfrm>
          <a:prstGeom prst="rect">
            <a:avLst/>
          </a:prstGeom>
          <a:solidFill>
            <a:srgbClr val="A33A3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365760" y="73152"/>
            <a:ext cx="8686800" cy="457200"/>
          </a:xfrm>
          <a:prstGeom prst="rect">
            <a:avLst/>
          </a:prstGeom>
          <a:noFill/>
          <a:ln>
            <a:noFill/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  <a:latin typeface="Calibri"/>
              </a:rPr>
              <a:t>Week 2: Phrases and Short Stories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65760" y="914400"/>
            <a:ext cx="2834640" cy="548640"/>
          </a:xfrm>
          <a:prstGeom prst="rect">
            <a:avLst/>
          </a:prstGeom>
          <a:solidFill>
            <a:srgbClr val="FDB7B9"/>
          </a:solidFill>
          <a:ln>
            <a:solidFill>
              <a:srgbClr val="FDB7B9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A33A3A"/>
                </a:solidFill>
                <a:latin typeface="Calibri"/>
              </a:rPr>
              <a:t>Pattern and words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5760" y="1417320"/>
            <a:ext cx="2834640" cy="4206240"/>
          </a:xfrm>
          <a:prstGeom prst="rect">
            <a:avLst/>
          </a:prstGeom>
          <a:solidFill>
            <a:srgbClr val="FFFFFF"/>
          </a:solidFill>
          <a:ln>
            <a:solidFill>
              <a:srgbClr val="FDB7B9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Pattern(s): phrases, sentence groups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Word list: read, retell, answer, story, detail, main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Sight words: would, could, should, their, there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Model sentence: We could read the story again.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474720" y="914400"/>
            <a:ext cx="3840480" cy="548640"/>
          </a:xfrm>
          <a:prstGeom prst="rect">
            <a:avLst/>
          </a:prstGeom>
          <a:solidFill>
            <a:srgbClr val="FDB7B9"/>
          </a:solidFill>
          <a:ln>
            <a:solidFill>
              <a:srgbClr val="FDB7B9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A33A3A"/>
                </a:solidFill>
                <a:latin typeface="Calibri"/>
              </a:rPr>
              <a:t>Daily lesson flow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474720" y="1417320"/>
            <a:ext cx="3840480" cy="4206240"/>
          </a:xfrm>
          <a:prstGeom prst="rect">
            <a:avLst/>
          </a:prstGeom>
          <a:solidFill>
            <a:srgbClr val="FFFFFF"/>
          </a:solidFill>
          <a:ln>
            <a:solidFill>
              <a:srgbClr val="FDB7B9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1 - Introduce the pattern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2 - Blend and build words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3 - Read phrases and sentences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4 - Write and dictate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5 - Review, assess, and play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543800" y="914400"/>
            <a:ext cx="4206240" cy="548640"/>
          </a:xfrm>
          <a:prstGeom prst="rect">
            <a:avLst/>
          </a:prstGeom>
          <a:solidFill>
            <a:srgbClr val="FDB7B9"/>
          </a:solidFill>
          <a:ln>
            <a:solidFill>
              <a:srgbClr val="FDB7B9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A33A3A"/>
                </a:solidFill>
                <a:latin typeface="Calibri"/>
              </a:rPr>
              <a:t>Fun practice ideas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543800" y="1417320"/>
            <a:ext cx="4206240" cy="4206240"/>
          </a:xfrm>
          <a:prstGeom prst="rect">
            <a:avLst/>
          </a:prstGeom>
          <a:solidFill>
            <a:srgbClr val="FFFFFF"/>
          </a:solidFill>
          <a:ln>
            <a:solidFill>
              <a:srgbClr val="FDB7B9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Sound hunt around the house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Roll and read with word cards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Sentence scramble with cut-apart cards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Quick check-in and confidence celebration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DF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31520"/>
          </a:xfrm>
          <a:prstGeom prst="rect">
            <a:avLst/>
          </a:prstGeom>
          <a:solidFill>
            <a:srgbClr val="A33A3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365760" y="73152"/>
            <a:ext cx="8686800" cy="457200"/>
          </a:xfrm>
          <a:prstGeom prst="rect">
            <a:avLst/>
          </a:prstGeom>
          <a:noFill/>
          <a:ln>
            <a:noFill/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  <a:latin typeface="Calibri"/>
              </a:rPr>
              <a:t>Week 3: Comprehension and Retelling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65760" y="914400"/>
            <a:ext cx="2834640" cy="548640"/>
          </a:xfrm>
          <a:prstGeom prst="rect">
            <a:avLst/>
          </a:prstGeom>
          <a:solidFill>
            <a:srgbClr val="FDB7B9"/>
          </a:solidFill>
          <a:ln>
            <a:solidFill>
              <a:srgbClr val="FDB7B9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A33A3A"/>
                </a:solidFill>
                <a:latin typeface="Calibri"/>
              </a:rPr>
              <a:t>Pattern and words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5760" y="1417320"/>
            <a:ext cx="2834640" cy="4206240"/>
          </a:xfrm>
          <a:prstGeom prst="rect">
            <a:avLst/>
          </a:prstGeom>
          <a:solidFill>
            <a:srgbClr val="FFFFFF"/>
          </a:solidFill>
          <a:ln>
            <a:solidFill>
              <a:srgbClr val="FDB7B9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Pattern(s): characters, setting, beginning middle end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Word list: character, setting, beginning, middle, ending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Sight words: who, what, where, why, when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Model sentence: Who was in the story?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474720" y="914400"/>
            <a:ext cx="3840480" cy="548640"/>
          </a:xfrm>
          <a:prstGeom prst="rect">
            <a:avLst/>
          </a:prstGeom>
          <a:solidFill>
            <a:srgbClr val="FDB7B9"/>
          </a:solidFill>
          <a:ln>
            <a:solidFill>
              <a:srgbClr val="FDB7B9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A33A3A"/>
                </a:solidFill>
                <a:latin typeface="Calibri"/>
              </a:rPr>
              <a:t>Daily lesson flow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474720" y="1417320"/>
            <a:ext cx="3840480" cy="4206240"/>
          </a:xfrm>
          <a:prstGeom prst="rect">
            <a:avLst/>
          </a:prstGeom>
          <a:solidFill>
            <a:srgbClr val="FFFFFF"/>
          </a:solidFill>
          <a:ln>
            <a:solidFill>
              <a:srgbClr val="FDB7B9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1 - Introduce the pattern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2 - Blend and build words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3 - Read phrases and sentences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4 - Write and dictate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5 - Review, assess, and play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543800" y="914400"/>
            <a:ext cx="4206240" cy="548640"/>
          </a:xfrm>
          <a:prstGeom prst="rect">
            <a:avLst/>
          </a:prstGeom>
          <a:solidFill>
            <a:srgbClr val="FDB7B9"/>
          </a:solidFill>
          <a:ln>
            <a:solidFill>
              <a:srgbClr val="FDB7B9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A33A3A"/>
                </a:solidFill>
                <a:latin typeface="Calibri"/>
              </a:rPr>
              <a:t>Fun practice ideas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543800" y="1417320"/>
            <a:ext cx="4206240" cy="4206240"/>
          </a:xfrm>
          <a:prstGeom prst="rect">
            <a:avLst/>
          </a:prstGeom>
          <a:solidFill>
            <a:srgbClr val="FFFFFF"/>
          </a:solidFill>
          <a:ln>
            <a:solidFill>
              <a:srgbClr val="FDB7B9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Sound hunt around the house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Roll and read with word cards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Sentence scramble with cut-apart cards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Quick check-in and confidence celebration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DF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31520"/>
          </a:xfrm>
          <a:prstGeom prst="rect">
            <a:avLst/>
          </a:prstGeom>
          <a:solidFill>
            <a:srgbClr val="A33A3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365760" y="73152"/>
            <a:ext cx="8686800" cy="457200"/>
          </a:xfrm>
          <a:prstGeom prst="rect">
            <a:avLst/>
          </a:prstGeom>
          <a:noFill/>
          <a:ln>
            <a:noFill/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  <a:latin typeface="Calibri"/>
              </a:rPr>
              <a:t>Week 4: Final Mastery and Celebration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65760" y="914400"/>
            <a:ext cx="2834640" cy="548640"/>
          </a:xfrm>
          <a:prstGeom prst="rect">
            <a:avLst/>
          </a:prstGeom>
          <a:solidFill>
            <a:srgbClr val="FDB7B9"/>
          </a:solidFill>
          <a:ln>
            <a:solidFill>
              <a:srgbClr val="FDB7B9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A33A3A"/>
                </a:solidFill>
                <a:latin typeface="Calibri"/>
              </a:rPr>
              <a:t>Pattern and words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5760" y="1417320"/>
            <a:ext cx="2834640" cy="4206240"/>
          </a:xfrm>
          <a:prstGeom prst="rect">
            <a:avLst/>
          </a:prstGeom>
          <a:solidFill>
            <a:srgbClr val="FFFFFF"/>
          </a:solidFill>
          <a:ln>
            <a:solidFill>
              <a:srgbClr val="FDB7B9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Pattern(s): all learned patterns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Word list: review, fluency, growth, reader, writer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Sight words: favorite, learned, stronger, together, celebrate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Model sentence: I am a strong reader.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474720" y="914400"/>
            <a:ext cx="3840480" cy="548640"/>
          </a:xfrm>
          <a:prstGeom prst="rect">
            <a:avLst/>
          </a:prstGeom>
          <a:solidFill>
            <a:srgbClr val="FDB7B9"/>
          </a:solidFill>
          <a:ln>
            <a:solidFill>
              <a:srgbClr val="FDB7B9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A33A3A"/>
                </a:solidFill>
                <a:latin typeface="Calibri"/>
              </a:rPr>
              <a:t>Daily lesson flow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474720" y="1417320"/>
            <a:ext cx="3840480" cy="4206240"/>
          </a:xfrm>
          <a:prstGeom prst="rect">
            <a:avLst/>
          </a:prstGeom>
          <a:solidFill>
            <a:srgbClr val="FFFFFF"/>
          </a:solidFill>
          <a:ln>
            <a:solidFill>
              <a:srgbClr val="FDB7B9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1 - Introduce the pattern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2 - Blend and build words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3 - Read phrases and sentences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4 - Write and dictate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5 - Review, assess, and play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543800" y="914400"/>
            <a:ext cx="4206240" cy="548640"/>
          </a:xfrm>
          <a:prstGeom prst="rect">
            <a:avLst/>
          </a:prstGeom>
          <a:solidFill>
            <a:srgbClr val="FDB7B9"/>
          </a:solidFill>
          <a:ln>
            <a:solidFill>
              <a:srgbClr val="FDB7B9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A33A3A"/>
                </a:solidFill>
                <a:latin typeface="Calibri"/>
              </a:rPr>
              <a:t>Fun practice ideas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543800" y="1417320"/>
            <a:ext cx="4206240" cy="4206240"/>
          </a:xfrm>
          <a:prstGeom prst="rect">
            <a:avLst/>
          </a:prstGeom>
          <a:solidFill>
            <a:srgbClr val="FFFFFF"/>
          </a:solidFill>
          <a:ln>
            <a:solidFill>
              <a:srgbClr val="FDB7B9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Sound hunt around the house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Roll and read with word cards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Sentence scramble with cut-apart cards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Quick check-in and confidence celebration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DF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31520"/>
          </a:xfrm>
          <a:prstGeom prst="rect">
            <a:avLst/>
          </a:prstGeom>
          <a:solidFill>
            <a:srgbClr val="A33A3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365760" y="73152"/>
            <a:ext cx="8229600" cy="457200"/>
          </a:xfrm>
          <a:prstGeom prst="rect">
            <a:avLst/>
          </a:prstGeom>
          <a:noFill/>
          <a:ln>
            <a:noFill/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  <a:latin typeface="Calibri"/>
              </a:rPr>
              <a:t>Flexible 90-Minute Lesson Routine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40080" y="1005840"/>
            <a:ext cx="1828800" cy="658368"/>
          </a:xfrm>
          <a:prstGeom prst="rect">
            <a:avLst/>
          </a:prstGeom>
          <a:solidFill>
            <a:srgbClr val="FDB7B9"/>
          </a:solidFill>
          <a:ln>
            <a:solidFill>
              <a:srgbClr val="FDB7B9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000" b="1">
                <a:solidFill>
                  <a:srgbClr val="A33A3A"/>
                </a:solidFill>
                <a:latin typeface="Calibri"/>
              </a:rPr>
              <a:t>Warm-Up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651760" y="1005840"/>
            <a:ext cx="1005840" cy="658368"/>
          </a:xfrm>
          <a:prstGeom prst="rect">
            <a:avLst/>
          </a:prstGeom>
          <a:solidFill>
            <a:srgbClr val="FFF1F1"/>
          </a:solidFill>
          <a:ln>
            <a:solidFill>
              <a:srgbClr val="FDB7B9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ctr"/>
            <a:r>
              <a:rPr sz="1600" b="1">
                <a:solidFill>
                  <a:srgbClr val="A33A3A"/>
                </a:solidFill>
                <a:latin typeface="Calibri"/>
              </a:rPr>
              <a:t>10 min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794760" y="1005840"/>
            <a:ext cx="7498079" cy="658368"/>
          </a:xfrm>
          <a:prstGeom prst="rect">
            <a:avLst/>
          </a:prstGeom>
          <a:solidFill>
            <a:srgbClr val="FFFFFF"/>
          </a:solidFill>
          <a:ln>
            <a:solidFill>
              <a:srgbClr val="FDB7B9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600" b="0">
                <a:solidFill>
                  <a:srgbClr val="333333"/>
                </a:solidFill>
                <a:latin typeface="Calibri"/>
              </a:rPr>
              <a:t>review cards, oral blending, quick sound drill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40080" y="1993392"/>
            <a:ext cx="1828800" cy="658368"/>
          </a:xfrm>
          <a:prstGeom prst="rect">
            <a:avLst/>
          </a:prstGeom>
          <a:solidFill>
            <a:srgbClr val="FDB7B9"/>
          </a:solidFill>
          <a:ln>
            <a:solidFill>
              <a:srgbClr val="FDB7B9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000" b="1">
                <a:solidFill>
                  <a:srgbClr val="A33A3A"/>
                </a:solidFill>
                <a:latin typeface="Calibri"/>
              </a:rPr>
              <a:t>Phonics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651760" y="1993392"/>
            <a:ext cx="1005840" cy="658368"/>
          </a:xfrm>
          <a:prstGeom prst="rect">
            <a:avLst/>
          </a:prstGeom>
          <a:solidFill>
            <a:srgbClr val="FFF1F1"/>
          </a:solidFill>
          <a:ln>
            <a:solidFill>
              <a:srgbClr val="FDB7B9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ctr"/>
            <a:r>
              <a:rPr sz="1600" b="1">
                <a:solidFill>
                  <a:srgbClr val="A33A3A"/>
                </a:solidFill>
                <a:latin typeface="Calibri"/>
              </a:rPr>
              <a:t>25 min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794760" y="1993392"/>
            <a:ext cx="7498079" cy="658368"/>
          </a:xfrm>
          <a:prstGeom prst="rect">
            <a:avLst/>
          </a:prstGeom>
          <a:solidFill>
            <a:srgbClr val="FFFFFF"/>
          </a:solidFill>
          <a:ln>
            <a:solidFill>
              <a:srgbClr val="FDB7B9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600" b="0">
                <a:solidFill>
                  <a:srgbClr val="333333"/>
                </a:solidFill>
                <a:latin typeface="Calibri"/>
              </a:rPr>
              <a:t>teach the new pattern and connect sound to print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40080" y="2980944"/>
            <a:ext cx="1828800" cy="658368"/>
          </a:xfrm>
          <a:prstGeom prst="rect">
            <a:avLst/>
          </a:prstGeom>
          <a:solidFill>
            <a:srgbClr val="FDB7B9"/>
          </a:solidFill>
          <a:ln>
            <a:solidFill>
              <a:srgbClr val="FDB7B9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000" b="1">
                <a:solidFill>
                  <a:srgbClr val="A33A3A"/>
                </a:solidFill>
                <a:latin typeface="Calibri"/>
              </a:rPr>
              <a:t>Practice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651760" y="2980944"/>
            <a:ext cx="1005840" cy="658368"/>
          </a:xfrm>
          <a:prstGeom prst="rect">
            <a:avLst/>
          </a:prstGeom>
          <a:solidFill>
            <a:srgbClr val="FFF1F1"/>
          </a:solidFill>
          <a:ln>
            <a:solidFill>
              <a:srgbClr val="FDB7B9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ctr"/>
            <a:r>
              <a:rPr sz="1600" b="1">
                <a:solidFill>
                  <a:srgbClr val="A33A3A"/>
                </a:solidFill>
                <a:latin typeface="Calibri"/>
              </a:rPr>
              <a:t>20 min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794760" y="2980944"/>
            <a:ext cx="7498079" cy="658368"/>
          </a:xfrm>
          <a:prstGeom prst="rect">
            <a:avLst/>
          </a:prstGeom>
          <a:solidFill>
            <a:srgbClr val="FFFFFF"/>
          </a:solidFill>
          <a:ln>
            <a:solidFill>
              <a:srgbClr val="FDB7B9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600" b="0">
                <a:solidFill>
                  <a:srgbClr val="333333"/>
                </a:solidFill>
                <a:latin typeface="Calibri"/>
              </a:rPr>
              <a:t>word building, worksheet, or hands-on game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40080" y="3968496"/>
            <a:ext cx="1828800" cy="658368"/>
          </a:xfrm>
          <a:prstGeom prst="rect">
            <a:avLst/>
          </a:prstGeom>
          <a:solidFill>
            <a:srgbClr val="FDB7B9"/>
          </a:solidFill>
          <a:ln>
            <a:solidFill>
              <a:srgbClr val="FDB7B9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000" b="1">
                <a:solidFill>
                  <a:srgbClr val="A33A3A"/>
                </a:solidFill>
                <a:latin typeface="Calibri"/>
              </a:rPr>
              <a:t>Reading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651760" y="3968496"/>
            <a:ext cx="1005840" cy="658368"/>
          </a:xfrm>
          <a:prstGeom prst="rect">
            <a:avLst/>
          </a:prstGeom>
          <a:solidFill>
            <a:srgbClr val="FFF1F1"/>
          </a:solidFill>
          <a:ln>
            <a:solidFill>
              <a:srgbClr val="FDB7B9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ctr"/>
            <a:r>
              <a:rPr sz="1600" b="1">
                <a:solidFill>
                  <a:srgbClr val="A33A3A"/>
                </a:solidFill>
                <a:latin typeface="Calibri"/>
              </a:rPr>
              <a:t>20 min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794760" y="3968496"/>
            <a:ext cx="7498079" cy="658368"/>
          </a:xfrm>
          <a:prstGeom prst="rect">
            <a:avLst/>
          </a:prstGeom>
          <a:solidFill>
            <a:srgbClr val="FFFFFF"/>
          </a:solidFill>
          <a:ln>
            <a:solidFill>
              <a:srgbClr val="FDB7B9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600" b="0">
                <a:solidFill>
                  <a:srgbClr val="333333"/>
                </a:solidFill>
                <a:latin typeface="Calibri"/>
              </a:rPr>
              <a:t>read words, phrases, and a simple sentence or short text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40080" y="4956048"/>
            <a:ext cx="1828800" cy="658368"/>
          </a:xfrm>
          <a:prstGeom prst="rect">
            <a:avLst/>
          </a:prstGeom>
          <a:solidFill>
            <a:srgbClr val="FDB7B9"/>
          </a:solidFill>
          <a:ln>
            <a:solidFill>
              <a:srgbClr val="FDB7B9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000" b="1">
                <a:solidFill>
                  <a:srgbClr val="A33A3A"/>
                </a:solidFill>
                <a:latin typeface="Calibri"/>
              </a:rPr>
              <a:t>Writing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651760" y="4956048"/>
            <a:ext cx="1005840" cy="658368"/>
          </a:xfrm>
          <a:prstGeom prst="rect">
            <a:avLst/>
          </a:prstGeom>
          <a:solidFill>
            <a:srgbClr val="FFF1F1"/>
          </a:solidFill>
          <a:ln>
            <a:solidFill>
              <a:srgbClr val="FDB7B9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ctr"/>
            <a:r>
              <a:rPr sz="1600" b="1">
                <a:solidFill>
                  <a:srgbClr val="A33A3A"/>
                </a:solidFill>
                <a:latin typeface="Calibri"/>
              </a:rPr>
              <a:t>15 min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794760" y="4956048"/>
            <a:ext cx="7498079" cy="658368"/>
          </a:xfrm>
          <a:prstGeom prst="rect">
            <a:avLst/>
          </a:prstGeom>
          <a:solidFill>
            <a:srgbClr val="FFFFFF"/>
          </a:solidFill>
          <a:ln>
            <a:solidFill>
              <a:srgbClr val="FDB7B9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600" b="0">
                <a:solidFill>
                  <a:srgbClr val="333333"/>
                </a:solidFill>
                <a:latin typeface="Calibri"/>
              </a:rPr>
              <a:t>trace, spell, and write words or a sentence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DF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31520"/>
          </a:xfrm>
          <a:prstGeom prst="rect">
            <a:avLst/>
          </a:prstGeom>
          <a:solidFill>
            <a:srgbClr val="A33A3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365760" y="73152"/>
            <a:ext cx="7772400" cy="457200"/>
          </a:xfrm>
          <a:prstGeom prst="rect">
            <a:avLst/>
          </a:prstGeom>
          <a:noFill/>
          <a:ln>
            <a:noFill/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  <a:latin typeface="Calibri"/>
              </a:rPr>
              <a:t>Assessment and Progress Tracking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914400"/>
            <a:ext cx="5303520" cy="548640"/>
          </a:xfrm>
          <a:prstGeom prst="rect">
            <a:avLst/>
          </a:prstGeom>
          <a:solidFill>
            <a:srgbClr val="FDB7B9"/>
          </a:solidFill>
          <a:ln>
            <a:solidFill>
              <a:srgbClr val="FDB7B9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000" b="1">
                <a:solidFill>
                  <a:srgbClr val="A33A3A"/>
                </a:solidFill>
                <a:latin typeface="Calibri"/>
              </a:rPr>
              <a:t>Weekly check-in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1417320"/>
            <a:ext cx="5303520" cy="2926080"/>
          </a:xfrm>
          <a:prstGeom prst="rect">
            <a:avLst/>
          </a:prstGeom>
          <a:solidFill>
            <a:srgbClr val="FFFFFF"/>
          </a:solidFill>
          <a:ln>
            <a:solidFill>
              <a:srgbClr val="FDB7B9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Can say the sounds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Can blend the words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Can read a sentence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Can write a word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Can explain what felt easy or hard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126480" y="914400"/>
            <a:ext cx="5394960" cy="548640"/>
          </a:xfrm>
          <a:prstGeom prst="rect">
            <a:avLst/>
          </a:prstGeom>
          <a:solidFill>
            <a:srgbClr val="FDB7B9"/>
          </a:solidFill>
          <a:ln>
            <a:solidFill>
              <a:srgbClr val="FDB7B9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000" b="1">
                <a:solidFill>
                  <a:srgbClr val="A33A3A"/>
                </a:solidFill>
                <a:latin typeface="Calibri"/>
              </a:rPr>
              <a:t>Unit test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126480" y="1417320"/>
            <a:ext cx="5394960" cy="2926080"/>
          </a:xfrm>
          <a:prstGeom prst="rect">
            <a:avLst/>
          </a:prstGeom>
          <a:solidFill>
            <a:srgbClr val="FFFFFF"/>
          </a:solidFill>
          <a:ln>
            <a:solidFill>
              <a:srgbClr val="FDB7B9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Read 10 unit words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Read 5 phrases or 3 sentences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Spell 5 words from dictation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Write 1 sentence with a sight word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645920" y="4663440"/>
            <a:ext cx="8869680" cy="914400"/>
          </a:xfrm>
          <a:prstGeom prst="rect">
            <a:avLst/>
          </a:prstGeom>
          <a:solidFill>
            <a:srgbClr val="FFF1F1"/>
          </a:solidFill>
          <a:ln>
            <a:solidFill>
              <a:srgbClr val="FDB7B9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ctr"/>
            <a:r>
              <a:rPr sz="1800" b="0">
                <a:solidFill>
                  <a:srgbClr val="A33A3A"/>
                </a:solidFill>
                <a:latin typeface="Calibri"/>
              </a:rPr>
              <a:t>Celebrate effort, not just accuracy. Use the tracker in the printable pack to note growth across all 4 weeks.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DF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31520"/>
          </a:xfrm>
          <a:prstGeom prst="rect">
            <a:avLst/>
          </a:prstGeom>
          <a:solidFill>
            <a:srgbClr val="A33A3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365760" y="73152"/>
            <a:ext cx="7772400" cy="457200"/>
          </a:xfrm>
          <a:prstGeom prst="rect">
            <a:avLst/>
          </a:prstGeom>
          <a:noFill/>
          <a:ln>
            <a:noFill/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  <a:latin typeface="Calibri"/>
              </a:rPr>
              <a:t>Printable Pack Highlights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914400"/>
            <a:ext cx="2011680" cy="502920"/>
          </a:xfrm>
          <a:prstGeom prst="rect">
            <a:avLst/>
          </a:prstGeom>
          <a:solidFill>
            <a:srgbClr val="FDB7B9"/>
          </a:solidFill>
          <a:ln>
            <a:solidFill>
              <a:srgbClr val="FDB7B9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A33A3A"/>
                </a:solidFill>
                <a:latin typeface="Calibri"/>
              </a:rPr>
              <a:t>Trace and Write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444752"/>
            <a:ext cx="4389120" cy="658368"/>
          </a:xfrm>
          <a:prstGeom prst="rect">
            <a:avLst/>
          </a:prstGeom>
          <a:solidFill>
            <a:srgbClr val="FFFFFF"/>
          </a:solidFill>
          <a:ln>
            <a:solidFill>
              <a:srgbClr val="FDB7B9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600" b="0">
                <a:solidFill>
                  <a:srgbClr val="333333"/>
                </a:solidFill>
                <a:latin typeface="Calibri"/>
              </a:rPr>
              <a:t>pattern tracing and handwriting practice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2240280"/>
            <a:ext cx="2011680" cy="502920"/>
          </a:xfrm>
          <a:prstGeom prst="rect">
            <a:avLst/>
          </a:prstGeom>
          <a:solidFill>
            <a:srgbClr val="FDB7B9"/>
          </a:solidFill>
          <a:ln>
            <a:solidFill>
              <a:srgbClr val="FDB7B9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A33A3A"/>
                </a:solidFill>
                <a:latin typeface="Calibri"/>
              </a:rPr>
              <a:t>Read and Write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2770632"/>
            <a:ext cx="4389120" cy="658368"/>
          </a:xfrm>
          <a:prstGeom prst="rect">
            <a:avLst/>
          </a:prstGeom>
          <a:solidFill>
            <a:srgbClr val="FFFFFF"/>
          </a:solidFill>
          <a:ln>
            <a:solidFill>
              <a:srgbClr val="FDB7B9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600" b="0">
                <a:solidFill>
                  <a:srgbClr val="333333"/>
                </a:solidFill>
                <a:latin typeface="Calibri"/>
              </a:rPr>
              <a:t>word bank and sentence lines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1520" y="3566160"/>
            <a:ext cx="2011680" cy="502920"/>
          </a:xfrm>
          <a:prstGeom prst="rect">
            <a:avLst/>
          </a:prstGeom>
          <a:solidFill>
            <a:srgbClr val="FDB7B9"/>
          </a:solidFill>
          <a:ln>
            <a:solidFill>
              <a:srgbClr val="FDB7B9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A33A3A"/>
                </a:solidFill>
                <a:latin typeface="Calibri"/>
              </a:rPr>
              <a:t>Sentence Builder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31520" y="4096512"/>
            <a:ext cx="4389120" cy="658368"/>
          </a:xfrm>
          <a:prstGeom prst="rect">
            <a:avLst/>
          </a:prstGeom>
          <a:solidFill>
            <a:srgbClr val="FFFFFF"/>
          </a:solidFill>
          <a:ln>
            <a:solidFill>
              <a:srgbClr val="FDB7B9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600" b="0">
                <a:solidFill>
                  <a:srgbClr val="333333"/>
                </a:solidFill>
                <a:latin typeface="Calibri"/>
              </a:rPr>
              <a:t>cut-apart cards or point-and-build work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217920" y="914400"/>
            <a:ext cx="2011680" cy="502920"/>
          </a:xfrm>
          <a:prstGeom prst="rect">
            <a:avLst/>
          </a:prstGeom>
          <a:solidFill>
            <a:srgbClr val="FDB7B9"/>
          </a:solidFill>
          <a:ln>
            <a:solidFill>
              <a:srgbClr val="FDB7B9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A33A3A"/>
                </a:solidFill>
                <a:latin typeface="Calibri"/>
              </a:rPr>
              <a:t>Flashcards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217920" y="1444752"/>
            <a:ext cx="4389120" cy="658368"/>
          </a:xfrm>
          <a:prstGeom prst="rect">
            <a:avLst/>
          </a:prstGeom>
          <a:solidFill>
            <a:srgbClr val="FFFFFF"/>
          </a:solidFill>
          <a:ln>
            <a:solidFill>
              <a:srgbClr val="FDB7B9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600" b="0">
                <a:solidFill>
                  <a:srgbClr val="333333"/>
                </a:solidFill>
                <a:latin typeface="Calibri"/>
              </a:rPr>
              <a:t>ready to cut and reuse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217920" y="2240280"/>
            <a:ext cx="2011680" cy="502920"/>
          </a:xfrm>
          <a:prstGeom prst="rect">
            <a:avLst/>
          </a:prstGeom>
          <a:solidFill>
            <a:srgbClr val="FDB7B9"/>
          </a:solidFill>
          <a:ln>
            <a:solidFill>
              <a:srgbClr val="FDB7B9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A33A3A"/>
                </a:solidFill>
                <a:latin typeface="Calibri"/>
              </a:rPr>
              <a:t>Game Board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217920" y="2770632"/>
            <a:ext cx="4389120" cy="658368"/>
          </a:xfrm>
          <a:prstGeom prst="rect">
            <a:avLst/>
          </a:prstGeom>
          <a:solidFill>
            <a:srgbClr val="FFFFFF"/>
          </a:solidFill>
          <a:ln>
            <a:solidFill>
              <a:srgbClr val="FDB7B9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600" b="0">
                <a:solidFill>
                  <a:srgbClr val="333333"/>
                </a:solidFill>
                <a:latin typeface="Calibri"/>
              </a:rPr>
              <a:t>simple board game for Friday practice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